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1" r:id="rId4"/>
    <p:sldId id="263" r:id="rId5"/>
    <p:sldId id="264" r:id="rId6"/>
    <p:sldId id="273" r:id="rId7"/>
    <p:sldId id="282" r:id="rId8"/>
    <p:sldId id="275" r:id="rId9"/>
    <p:sldId id="266" r:id="rId10"/>
    <p:sldId id="283" r:id="rId11"/>
    <p:sldId id="269" r:id="rId12"/>
    <p:sldId id="271" r:id="rId1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Sottotitolo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Titolo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it-IT" smtClean="0"/>
              <a:t>Fare clic per modificare lo stile del titolo</a:t>
            </a:r>
            <a:endParaRPr kumimoji="0" lang="en-US"/>
          </a:p>
        </p:txBody>
      </p:sp>
      <p:cxnSp>
        <p:nvCxnSpPr>
          <p:cNvPr id="8" name="Connettore 1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e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Segnaposto data 14"/>
          <p:cNvSpPr>
            <a:spLocks noGrp="1"/>
          </p:cNvSpPr>
          <p:nvPr>
            <p:ph type="dt" sz="half" idx="10"/>
          </p:nvPr>
        </p:nvSpPr>
        <p:spPr/>
        <p:txBody>
          <a:bodyPr/>
          <a:lstStyle/>
          <a:p>
            <a:fld id="{BC8FB0D6-4314-4327-9B11-479D383A4A59}" type="datetimeFigureOut">
              <a:rPr lang="it-IT" smtClean="0"/>
              <a:t>07/09/2021</a:t>
            </a:fld>
            <a:endParaRPr lang="it-IT"/>
          </a:p>
        </p:txBody>
      </p:sp>
      <p:sp>
        <p:nvSpPr>
          <p:cNvPr id="16" name="Segnaposto numero diapositiva 15"/>
          <p:cNvSpPr>
            <a:spLocks noGrp="1"/>
          </p:cNvSpPr>
          <p:nvPr>
            <p:ph type="sldNum" sz="quarter" idx="11"/>
          </p:nvPr>
        </p:nvSpPr>
        <p:spPr/>
        <p:txBody>
          <a:bodyPr/>
          <a:lstStyle/>
          <a:p>
            <a:fld id="{13D8642C-FFBA-4CB5-9489-D01DB29B764E}" type="slidenum">
              <a:rPr lang="it-IT" smtClean="0"/>
              <a:t>‹N›</a:t>
            </a:fld>
            <a:endParaRPr lang="it-IT"/>
          </a:p>
        </p:txBody>
      </p:sp>
      <p:sp>
        <p:nvSpPr>
          <p:cNvPr id="17" name="Segnaposto piè di pagina 16"/>
          <p:cNvSpPr>
            <a:spLocks noGrp="1"/>
          </p:cNvSpPr>
          <p:nvPr>
            <p:ph type="ftr" sz="quarter" idx="12"/>
          </p:nvPr>
        </p:nvSpPr>
        <p:spPr/>
        <p:txBody>
          <a:bodyPr/>
          <a:lstStyle/>
          <a:p>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BC8FB0D6-4314-4327-9B11-479D383A4A59}" type="datetimeFigureOut">
              <a:rPr lang="it-IT" smtClean="0"/>
              <a:t>07/09/2021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3D8642C-FFBA-4CB5-9489-D01DB29B764E}"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BC8FB0D6-4314-4327-9B11-479D383A4A59}" type="datetimeFigureOut">
              <a:rPr lang="it-IT" smtClean="0"/>
              <a:t>07/09/2021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3D8642C-FFBA-4CB5-9489-D01DB29B764E}"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9" name="Segnaposto contenuto 8"/>
          <p:cNvSpPr>
            <a:spLocks noGrp="1"/>
          </p:cNvSpPr>
          <p:nvPr>
            <p:ph idx="1"/>
          </p:nvPr>
        </p:nvSpPr>
        <p:spPr>
          <a:xfrm>
            <a:off x="457200" y="1524000"/>
            <a:ext cx="8229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4" name="Segnaposto data 13"/>
          <p:cNvSpPr>
            <a:spLocks noGrp="1"/>
          </p:cNvSpPr>
          <p:nvPr>
            <p:ph type="dt" sz="half" idx="14"/>
          </p:nvPr>
        </p:nvSpPr>
        <p:spPr/>
        <p:txBody>
          <a:bodyPr/>
          <a:lstStyle/>
          <a:p>
            <a:fld id="{BC8FB0D6-4314-4327-9B11-479D383A4A59}" type="datetimeFigureOut">
              <a:rPr lang="it-IT" smtClean="0"/>
              <a:t>07/09/2021</a:t>
            </a:fld>
            <a:endParaRPr lang="it-IT"/>
          </a:p>
        </p:txBody>
      </p:sp>
      <p:sp>
        <p:nvSpPr>
          <p:cNvPr id="15" name="Segnaposto numero diapositiva 14"/>
          <p:cNvSpPr>
            <a:spLocks noGrp="1"/>
          </p:cNvSpPr>
          <p:nvPr>
            <p:ph type="sldNum" sz="quarter" idx="15"/>
          </p:nvPr>
        </p:nvSpPr>
        <p:spPr/>
        <p:txBody>
          <a:bodyPr/>
          <a:lstStyle>
            <a:lvl1pPr algn="ctr">
              <a:defRPr/>
            </a:lvl1pPr>
          </a:lstStyle>
          <a:p>
            <a:fld id="{13D8642C-FFBA-4CB5-9489-D01DB29B764E}" type="slidenum">
              <a:rPr lang="it-IT" smtClean="0"/>
              <a:t>‹N›</a:t>
            </a:fld>
            <a:endParaRPr lang="it-IT"/>
          </a:p>
        </p:txBody>
      </p:sp>
      <p:sp>
        <p:nvSpPr>
          <p:cNvPr id="16" name="Segnaposto piè di pagina 15"/>
          <p:cNvSpPr>
            <a:spLocks noGrp="1"/>
          </p:cNvSpPr>
          <p:nvPr>
            <p:ph type="ftr" sz="quarter" idx="16"/>
          </p:nvPr>
        </p:nvSpPr>
        <p:spPr/>
        <p:txBody>
          <a:bodyPr/>
          <a:lstStyle/>
          <a:p>
            <a:endParaRPr lang="it-IT"/>
          </a:p>
        </p:txBody>
      </p:sp>
      <p:sp>
        <p:nvSpPr>
          <p:cNvPr id="17" name="Titolo 16"/>
          <p:cNvSpPr>
            <a:spLocks noGrp="1"/>
          </p:cNvSpPr>
          <p:nvPr>
            <p:ph type="title"/>
          </p:nvPr>
        </p:nvSpPr>
        <p:spPr/>
        <p:txBody>
          <a:bodyPr rtlCol="0" anchor="b" anchorCtr="0"/>
          <a:lstStyle/>
          <a:p>
            <a:r>
              <a:rPr kumimoji="0" lang="it-IT" smtClean="0"/>
              <a:t>Fare clic per modificare lo stile del titolo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Segnaposto data 3"/>
          <p:cNvSpPr>
            <a:spLocks noGrp="1"/>
          </p:cNvSpPr>
          <p:nvPr>
            <p:ph type="dt" sz="half" idx="10"/>
          </p:nvPr>
        </p:nvSpPr>
        <p:spPr/>
        <p:txBody>
          <a:bodyPr/>
          <a:lstStyle/>
          <a:p>
            <a:fld id="{BC8FB0D6-4314-4327-9B11-479D383A4A59}" type="datetimeFigureOut">
              <a:rPr lang="it-IT" smtClean="0"/>
              <a:t>07/09/2021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3D8642C-FFBA-4CB5-9489-D01DB29B764E}" type="slidenum">
              <a:rPr lang="it-IT" smtClean="0"/>
              <a:t>‹N›</a:t>
            </a:fld>
            <a:endParaRPr lang="it-IT"/>
          </a:p>
        </p:txBody>
      </p:sp>
      <p:sp>
        <p:nvSpPr>
          <p:cNvPr id="2" name="Titolo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cxnSp>
        <p:nvCxnSpPr>
          <p:cNvPr id="7" name="Connettore 1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5" name="Segnaposto data 4"/>
          <p:cNvSpPr>
            <a:spLocks noGrp="1"/>
          </p:cNvSpPr>
          <p:nvPr>
            <p:ph type="dt" sz="half" idx="10"/>
          </p:nvPr>
        </p:nvSpPr>
        <p:spPr/>
        <p:txBody>
          <a:bodyPr/>
          <a:lstStyle/>
          <a:p>
            <a:fld id="{BC8FB0D6-4314-4327-9B11-479D383A4A59}" type="datetimeFigureOut">
              <a:rPr lang="it-IT" smtClean="0"/>
              <a:t>07/09/2021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3D8642C-FFBA-4CB5-9489-D01DB29B764E}" type="slidenum">
              <a:rPr lang="it-IT" smtClean="0"/>
              <a:t>‹N›</a:t>
            </a:fld>
            <a:endParaRPr lang="it-IT"/>
          </a:p>
        </p:txBody>
      </p:sp>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11" name="Segnaposto contenuto 10"/>
          <p:cNvSpPr>
            <a:spLocks noGrp="1"/>
          </p:cNvSpPr>
          <p:nvPr>
            <p:ph sz="half" idx="1"/>
          </p:nvPr>
        </p:nvSpPr>
        <p:spPr>
          <a:xfrm>
            <a:off x="457200" y="1524000"/>
            <a:ext cx="4059936"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3" name="Segnaposto contenuto 12"/>
          <p:cNvSpPr>
            <a:spLocks noGrp="1"/>
          </p:cNvSpPr>
          <p:nvPr>
            <p:ph sz="half" idx="2"/>
          </p:nvPr>
        </p:nvSpPr>
        <p:spPr>
          <a:xfrm>
            <a:off x="4648200" y="1524000"/>
            <a:ext cx="4059936"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9" name="Segnaposto numero diapositiva 8"/>
          <p:cNvSpPr>
            <a:spLocks noGrp="1"/>
          </p:cNvSpPr>
          <p:nvPr>
            <p:ph type="sldNum" sz="quarter" idx="12"/>
          </p:nvPr>
        </p:nvSpPr>
        <p:spPr/>
        <p:txBody>
          <a:bodyPr/>
          <a:lstStyle/>
          <a:p>
            <a:fld id="{13D8642C-FFBA-4CB5-9489-D01DB29B764E}" type="slidenum">
              <a:rPr lang="it-IT" smtClean="0"/>
              <a:t>‹N›</a:t>
            </a:fld>
            <a:endParaRPr lang="it-IT"/>
          </a:p>
        </p:txBody>
      </p:sp>
      <p:sp>
        <p:nvSpPr>
          <p:cNvPr id="8" name="Segnaposto piè di pagina 7"/>
          <p:cNvSpPr>
            <a:spLocks noGrp="1"/>
          </p:cNvSpPr>
          <p:nvPr>
            <p:ph type="ftr" sz="quarter" idx="11"/>
          </p:nvPr>
        </p:nvSpPr>
        <p:spPr/>
        <p:txBody>
          <a:bodyPr/>
          <a:lstStyle/>
          <a:p>
            <a:endParaRPr lang="it-IT"/>
          </a:p>
        </p:txBody>
      </p:sp>
      <p:sp>
        <p:nvSpPr>
          <p:cNvPr id="7" name="Segnaposto data 6"/>
          <p:cNvSpPr>
            <a:spLocks noGrp="1"/>
          </p:cNvSpPr>
          <p:nvPr>
            <p:ph type="dt" sz="half" idx="10"/>
          </p:nvPr>
        </p:nvSpPr>
        <p:spPr/>
        <p:txBody>
          <a:bodyPr/>
          <a:lstStyle/>
          <a:p>
            <a:fld id="{BC8FB0D6-4314-4327-9B11-479D383A4A59}" type="datetimeFigureOut">
              <a:rPr lang="it-IT" smtClean="0"/>
              <a:t>07/09/2021</a:t>
            </a:fld>
            <a:endParaRPr lang="it-IT"/>
          </a:p>
        </p:txBody>
      </p:sp>
      <p:sp>
        <p:nvSpPr>
          <p:cNvPr id="3" name="Segnaposto testo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32" name="Segnaposto contenuto 31"/>
          <p:cNvSpPr>
            <a:spLocks noGrp="1"/>
          </p:cNvSpPr>
          <p:nvPr>
            <p:ph sz="half" idx="2"/>
          </p:nvPr>
        </p:nvSpPr>
        <p:spPr>
          <a:xfrm>
            <a:off x="457200" y="2201896"/>
            <a:ext cx="4038600" cy="391363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34" name="Segnaposto contenuto 33"/>
          <p:cNvSpPr>
            <a:spLocks noGrp="1"/>
          </p:cNvSpPr>
          <p:nvPr>
            <p:ph sz="quarter" idx="4"/>
          </p:nvPr>
        </p:nvSpPr>
        <p:spPr>
          <a:xfrm>
            <a:off x="4649788" y="2201896"/>
            <a:ext cx="4038600" cy="391363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 name="Titolo 1"/>
          <p:cNvSpPr>
            <a:spLocks noGrp="1"/>
          </p:cNvSpPr>
          <p:nvPr>
            <p:ph type="title"/>
          </p:nvPr>
        </p:nvSpPr>
        <p:spPr>
          <a:xfrm>
            <a:off x="457200" y="155448"/>
            <a:ext cx="8229600" cy="1143000"/>
          </a:xfrm>
        </p:spPr>
        <p:txBody>
          <a:bodyPr anchor="b" anchorCtr="0"/>
          <a:lstStyle>
            <a:lvl1pPr>
              <a:defRPr/>
            </a:lvl1pPr>
          </a:lstStyle>
          <a:p>
            <a:r>
              <a:rPr kumimoji="0" lang="it-IT" smtClean="0"/>
              <a:t>Fare clic per modificare lo stile del titolo</a:t>
            </a:r>
            <a:endParaRPr kumimoji="0" lang="en-US"/>
          </a:p>
        </p:txBody>
      </p:sp>
      <p:sp>
        <p:nvSpPr>
          <p:cNvPr id="12" name="Segnaposto testo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cxnSp>
        <p:nvCxnSpPr>
          <p:cNvPr id="10" name="Connettore 1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BC8FB0D6-4314-4327-9B11-479D383A4A59}" type="datetimeFigureOut">
              <a:rPr lang="it-IT" smtClean="0"/>
              <a:t>07/09/2021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3D8642C-FFBA-4CB5-9489-D01DB29B764E}" type="slidenum">
              <a:rPr lang="it-IT" smtClean="0"/>
              <a:t>‹N›</a:t>
            </a:fld>
            <a:endParaRPr lang="it-IT"/>
          </a:p>
        </p:txBody>
      </p:sp>
      <p:sp>
        <p:nvSpPr>
          <p:cNvPr id="2" name="Titolo 1"/>
          <p:cNvSpPr>
            <a:spLocks noGrp="1"/>
          </p:cNvSpPr>
          <p:nvPr>
            <p:ph type="title"/>
          </p:nvPr>
        </p:nvSpPr>
        <p:spPr/>
        <p:txBody>
          <a:bodyPr/>
          <a:lstStyle/>
          <a:p>
            <a:r>
              <a:rPr kumimoji="0" lang="it-IT" smtClean="0"/>
              <a:t>Fare clic per modificare lo stile del titolo</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C8FB0D6-4314-4327-9B11-479D383A4A59}" type="datetimeFigureOut">
              <a:rPr lang="it-IT" smtClean="0"/>
              <a:t>07/09/2021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13D8642C-FFBA-4CB5-9489-D01DB29B764E}"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9" name="Segnaposto contenuto 28"/>
          <p:cNvSpPr>
            <a:spLocks noGrp="1"/>
          </p:cNvSpPr>
          <p:nvPr>
            <p:ph sz="quarter" idx="1"/>
          </p:nvPr>
        </p:nvSpPr>
        <p:spPr>
          <a:xfrm>
            <a:off x="457200" y="457200"/>
            <a:ext cx="6248400" cy="5715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3" name="Segnaposto testo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31" name="Titolo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it-IT" smtClean="0"/>
              <a:t>Fare clic per modificare lo stile del titolo</a:t>
            </a:r>
            <a:endParaRPr kumimoji="0" lang="en-US"/>
          </a:p>
        </p:txBody>
      </p:sp>
      <p:sp>
        <p:nvSpPr>
          <p:cNvPr id="8" name="Segnaposto data 7"/>
          <p:cNvSpPr>
            <a:spLocks noGrp="1"/>
          </p:cNvSpPr>
          <p:nvPr>
            <p:ph type="dt" sz="half" idx="14"/>
          </p:nvPr>
        </p:nvSpPr>
        <p:spPr/>
        <p:txBody>
          <a:bodyPr/>
          <a:lstStyle/>
          <a:p>
            <a:fld id="{BC8FB0D6-4314-4327-9B11-479D383A4A59}" type="datetimeFigureOut">
              <a:rPr lang="it-IT" smtClean="0"/>
              <a:t>07/09/2021</a:t>
            </a:fld>
            <a:endParaRPr lang="it-IT"/>
          </a:p>
        </p:txBody>
      </p:sp>
      <p:sp>
        <p:nvSpPr>
          <p:cNvPr id="9" name="Segnaposto numero diapositiva 8"/>
          <p:cNvSpPr>
            <a:spLocks noGrp="1"/>
          </p:cNvSpPr>
          <p:nvPr>
            <p:ph type="sldNum" sz="quarter" idx="15"/>
          </p:nvPr>
        </p:nvSpPr>
        <p:spPr/>
        <p:txBody>
          <a:bodyPr/>
          <a:lstStyle/>
          <a:p>
            <a:fld id="{13D8642C-FFBA-4CB5-9489-D01DB29B764E}" type="slidenum">
              <a:rPr lang="it-IT" smtClean="0"/>
              <a:t>‹N›</a:t>
            </a:fld>
            <a:endParaRPr lang="it-IT"/>
          </a:p>
        </p:txBody>
      </p:sp>
      <p:sp>
        <p:nvSpPr>
          <p:cNvPr id="10" name="Segnaposto piè di pagina 9"/>
          <p:cNvSpPr>
            <a:spLocks noGrp="1"/>
          </p:cNvSpPr>
          <p:nvPr>
            <p:ph type="ftr" sz="quarter" idx="16"/>
          </p:nvPr>
        </p:nvSpPr>
        <p:spPr/>
        <p:txBody>
          <a:bodyPr/>
          <a:lstStyle/>
          <a:p>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it-IT" smtClean="0"/>
              <a:t>Fare clic sull'icona per inserire un'immagine</a:t>
            </a:r>
            <a:endParaRPr kumimoji="0" lang="en-US"/>
          </a:p>
        </p:txBody>
      </p:sp>
      <p:sp>
        <p:nvSpPr>
          <p:cNvPr id="4" name="Segnaposto testo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8" name="Segnaposto data 7"/>
          <p:cNvSpPr>
            <a:spLocks noGrp="1"/>
          </p:cNvSpPr>
          <p:nvPr>
            <p:ph type="dt" sz="half" idx="10"/>
          </p:nvPr>
        </p:nvSpPr>
        <p:spPr/>
        <p:txBody>
          <a:bodyPr/>
          <a:lstStyle/>
          <a:p>
            <a:fld id="{BC8FB0D6-4314-4327-9B11-479D383A4A59}" type="datetimeFigureOut">
              <a:rPr lang="it-IT" smtClean="0"/>
              <a:t>07/09/2021</a:t>
            </a:fld>
            <a:endParaRPr lang="it-IT"/>
          </a:p>
        </p:txBody>
      </p:sp>
      <p:sp>
        <p:nvSpPr>
          <p:cNvPr id="9" name="Segnaposto numero diapositiva 8"/>
          <p:cNvSpPr>
            <a:spLocks noGrp="1"/>
          </p:cNvSpPr>
          <p:nvPr>
            <p:ph type="sldNum" sz="quarter" idx="11"/>
          </p:nvPr>
        </p:nvSpPr>
        <p:spPr/>
        <p:txBody>
          <a:bodyPr/>
          <a:lstStyle/>
          <a:p>
            <a:fld id="{13D8642C-FFBA-4CB5-9489-D01DB29B764E}" type="slidenum">
              <a:rPr lang="it-IT" smtClean="0"/>
              <a:t>‹N›</a:t>
            </a:fld>
            <a:endParaRPr lang="it-IT"/>
          </a:p>
        </p:txBody>
      </p:sp>
      <p:sp>
        <p:nvSpPr>
          <p:cNvPr id="10" name="Segnaposto piè di pagina 9"/>
          <p:cNvSpPr>
            <a:spLocks noGrp="1"/>
          </p:cNvSpPr>
          <p:nvPr>
            <p:ph type="ftr" sz="quarter" idx="12"/>
          </p:nvPr>
        </p:nvSpPr>
        <p:spPr/>
        <p:txBody>
          <a:bodyPr/>
          <a:lstStyle/>
          <a:p>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Segnaposto testo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4" name="Segnaposto data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C8FB0D6-4314-4327-9B11-479D383A4A59}" type="datetimeFigureOut">
              <a:rPr lang="it-IT" smtClean="0"/>
              <a:t>07/09/2021</a:t>
            </a:fld>
            <a:endParaRPr lang="it-IT"/>
          </a:p>
        </p:txBody>
      </p:sp>
      <p:sp>
        <p:nvSpPr>
          <p:cNvPr id="10" name="Segnaposto piè di pagina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it-IT"/>
          </a:p>
        </p:txBody>
      </p:sp>
      <p:sp>
        <p:nvSpPr>
          <p:cNvPr id="22" name="Segnaposto numero diapositiva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3D8642C-FFBA-4CB5-9489-D01DB29B764E}" type="slidenum">
              <a:rPr lang="it-IT" smtClean="0"/>
              <a:t>‹N›</a:t>
            </a:fld>
            <a:endParaRPr lang="it-IT"/>
          </a:p>
        </p:txBody>
      </p:sp>
      <p:sp>
        <p:nvSpPr>
          <p:cNvPr id="5" name="Segnaposto titolo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it-IT" smtClean="0"/>
              <a:t>Fare clic per modificare lo stile del titolo</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p:txBody>
          <a:bodyPr/>
          <a:lstStyle/>
          <a:p>
            <a:r>
              <a:rPr lang="it-IT" dirty="0" smtClean="0">
                <a:solidFill>
                  <a:srgbClr val="FFC000"/>
                </a:solidFill>
              </a:rPr>
              <a:t>5 agosto </a:t>
            </a:r>
            <a:r>
              <a:rPr lang="it-IT" dirty="0" smtClean="0">
                <a:solidFill>
                  <a:srgbClr val="FFFF00"/>
                </a:solidFill>
              </a:rPr>
              <a:t>2020 USR SICILIA</a:t>
            </a:r>
            <a:endParaRPr lang="it-IT" dirty="0">
              <a:solidFill>
                <a:srgbClr val="FFFF00"/>
              </a:solidFill>
            </a:endParaRPr>
          </a:p>
        </p:txBody>
      </p:sp>
      <p:sp>
        <p:nvSpPr>
          <p:cNvPr id="2" name="Titolo 1"/>
          <p:cNvSpPr>
            <a:spLocks noGrp="1"/>
          </p:cNvSpPr>
          <p:nvPr>
            <p:ph type="ctrTitle"/>
          </p:nvPr>
        </p:nvSpPr>
        <p:spPr/>
        <p:txBody>
          <a:bodyPr/>
          <a:lstStyle/>
          <a:p>
            <a:r>
              <a:rPr lang="it-IT" dirty="0">
                <a:solidFill>
                  <a:srgbClr val="FFC000"/>
                </a:solidFill>
              </a:rPr>
              <a:t>P</a:t>
            </a:r>
            <a:r>
              <a:rPr lang="it-IT" dirty="0" smtClean="0">
                <a:solidFill>
                  <a:srgbClr val="FFC000"/>
                </a:solidFill>
              </a:rPr>
              <a:t>iano per la dispersione a.s.2021/22</a:t>
            </a:r>
            <a:endParaRPr lang="it-IT" dirty="0">
              <a:solidFill>
                <a:srgbClr val="FFC000"/>
              </a:solidFill>
            </a:endParaRPr>
          </a:p>
        </p:txBody>
      </p:sp>
    </p:spTree>
    <p:extLst>
      <p:ext uri="{BB962C8B-B14F-4D97-AF65-F5344CB8AC3E}">
        <p14:creationId xmlns:p14="http://schemas.microsoft.com/office/powerpoint/2010/main" val="42367232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lstStyle/>
          <a:p>
            <a:pPr algn="just"/>
            <a:r>
              <a:rPr lang="it-IT" sz="1800" dirty="0">
                <a:latin typeface="Calibri" pitchFamily="34" charset="0"/>
                <a:cs typeface="Calibri" pitchFamily="34" charset="0"/>
              </a:rPr>
              <a:t>In tale occasione, vengono definite modalità di comunicazione/coordinamento anche allo scopo di creare sinergie fra le scuole aderenti la rete. Inoltre, in questo primo incontro, viene elaborato un piano di attività sul territorio, coordinando e programmando le iniziative per diversificare le proposte ed evitare sovrapposizioni.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E</a:t>
            </a:r>
            <a:r>
              <a:rPr lang="it-IT" sz="1800" dirty="0">
                <a:latin typeface="Calibri" pitchFamily="34" charset="0"/>
                <a:cs typeface="Calibri" pitchFamily="34" charset="0"/>
              </a:rPr>
              <a:t>’ opportuna la presenza dei dirigenti delle scuole polo formazione, delle scuole polo inclusione e del CTS del territorio. Tali incontri avranno luogo anche alla fine dell’anno scolastico entro il 30 giugno per monitorare l’attività </a:t>
            </a:r>
            <a:r>
              <a:rPr lang="it-IT" sz="1800" dirty="0" smtClean="0">
                <a:latin typeface="Calibri" pitchFamily="34" charset="0"/>
                <a:cs typeface="Calibri" pitchFamily="34" charset="0"/>
              </a:rPr>
              <a:t>svolta</a:t>
            </a:r>
            <a:r>
              <a:rPr lang="it-IT" sz="1800" dirty="0">
                <a:latin typeface="Calibri" pitchFamily="34" charset="0"/>
                <a:cs typeface="Calibri" pitchFamily="34" charset="0"/>
              </a:rPr>
              <a:t>.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Disseminare </a:t>
            </a:r>
            <a:r>
              <a:rPr lang="it-IT" sz="1800" dirty="0">
                <a:latin typeface="Calibri" pitchFamily="34" charset="0"/>
                <a:cs typeface="Calibri" pitchFamily="34" charset="0"/>
              </a:rPr>
              <a:t>il modello della rete inter-istituzionale sul territorio: la diffusione del modello </a:t>
            </a:r>
            <a:r>
              <a:rPr lang="it-IT" sz="1800" dirty="0" err="1">
                <a:latin typeface="Calibri" pitchFamily="34" charset="0"/>
                <a:cs typeface="Calibri" pitchFamily="34" charset="0"/>
              </a:rPr>
              <a:t>interistituzionale</a:t>
            </a:r>
            <a:r>
              <a:rPr lang="it-IT" sz="1800" dirty="0">
                <a:latin typeface="Calibri" pitchFamily="34" charset="0"/>
                <a:cs typeface="Calibri" pitchFamily="34" charset="0"/>
              </a:rPr>
              <a:t> potrà avvenire mediante iniziative di disseminazione, che non si configurano come un "marketing" territoriale ma come approfondimenti, dibattiti, seminari su aspetti e tematiche di supporto, tenendo conto delle diverse realtà territoriali e delle diverse sensibilità. Tale disseminazione è particolarmente necessaria nei confronti delle scuole superiori (specie Istituti Professionali) e nei territori a forte rischio </a:t>
            </a:r>
            <a:r>
              <a:rPr lang="it-IT" sz="1800" dirty="0" smtClean="0">
                <a:latin typeface="Calibri" pitchFamily="34" charset="0"/>
                <a:cs typeface="Calibri" pitchFamily="34" charset="0"/>
              </a:rPr>
              <a:t>sociale.</a:t>
            </a:r>
            <a:endParaRPr lang="it-IT" sz="1800" dirty="0">
              <a:latin typeface="Calibri" pitchFamily="34" charset="0"/>
              <a:cs typeface="Calibri" pitchFamily="34" charset="0"/>
            </a:endParaRPr>
          </a:p>
          <a:p>
            <a:endParaRPr lang="it-IT" dirty="0"/>
          </a:p>
        </p:txBody>
      </p:sp>
    </p:spTree>
    <p:extLst>
      <p:ext uri="{BB962C8B-B14F-4D97-AF65-F5344CB8AC3E}">
        <p14:creationId xmlns:p14="http://schemas.microsoft.com/office/powerpoint/2010/main" val="2004148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457200" y="332656"/>
            <a:ext cx="8229600" cy="5763344"/>
          </a:xfrm>
        </p:spPr>
        <p:txBody>
          <a:bodyPr>
            <a:normAutofit fontScale="92500" lnSpcReduction="10000"/>
          </a:bodyPr>
          <a:lstStyle/>
          <a:p>
            <a:pPr algn="just"/>
            <a:r>
              <a:rPr lang="it-IT" sz="1900" u="sng" dirty="0" smtClean="0">
                <a:latin typeface="Calibri" pitchFamily="34" charset="0"/>
                <a:cs typeface="Calibri" pitchFamily="34" charset="0"/>
              </a:rPr>
              <a:t>I </a:t>
            </a:r>
            <a:r>
              <a:rPr lang="it-IT" sz="1900" u="sng" dirty="0">
                <a:latin typeface="Calibri" pitchFamily="34" charset="0"/>
                <a:cs typeface="Calibri" pitchFamily="34" charset="0"/>
              </a:rPr>
              <a:t>contatti inter-istituzionali: il </a:t>
            </a:r>
            <a:r>
              <a:rPr lang="it-IT" sz="1900" dirty="0">
                <a:latin typeface="Calibri" pitchFamily="34" charset="0"/>
                <a:cs typeface="Calibri" pitchFamily="34" charset="0"/>
              </a:rPr>
              <a:t>Dirigente, in collaborazione con l’OPT, terrà i contatti inter-istituzionali con i soggetti del territorio in cui ricadono le scuole afferenti all’Osservatorio: fondazioni, Università, Enti ed Istituti di Ricerca, Enti Pubblici, con l'obiettivo di attivare azioni - anche mediante sottoscrizione di appositi protocolli/ convenzioni</a:t>
            </a:r>
            <a:r>
              <a:rPr lang="it-IT" sz="1900" dirty="0" smtClean="0">
                <a:latin typeface="Calibri" pitchFamily="34" charset="0"/>
                <a:cs typeface="Calibri" pitchFamily="34" charset="0"/>
              </a:rPr>
              <a:t>;</a:t>
            </a:r>
          </a:p>
          <a:p>
            <a:pPr algn="just"/>
            <a:endParaRPr lang="it-IT" sz="1900" dirty="0">
              <a:latin typeface="Calibri" pitchFamily="34" charset="0"/>
              <a:cs typeface="Calibri" pitchFamily="34" charset="0"/>
            </a:endParaRPr>
          </a:p>
          <a:p>
            <a:pPr algn="just"/>
            <a:r>
              <a:rPr lang="it-IT" sz="1900" u="sng" dirty="0" smtClean="0">
                <a:latin typeface="Calibri" pitchFamily="34" charset="0"/>
                <a:cs typeface="Calibri" pitchFamily="34" charset="0"/>
              </a:rPr>
              <a:t>Monitorare </a:t>
            </a:r>
            <a:r>
              <a:rPr lang="it-IT" sz="1900" u="sng" dirty="0">
                <a:latin typeface="Calibri" pitchFamily="34" charset="0"/>
                <a:cs typeface="Calibri" pitchFamily="34" charset="0"/>
              </a:rPr>
              <a:t>bisogni formativi</a:t>
            </a:r>
            <a:r>
              <a:rPr lang="it-IT" sz="1900" dirty="0">
                <a:latin typeface="Calibri" pitchFamily="34" charset="0"/>
                <a:cs typeface="Calibri" pitchFamily="34" charset="0"/>
              </a:rPr>
              <a:t>, attivare corsi condivisi: ogni Osservatorio, tramite l’operatore, tiene aggiornato il data base della formazione dei docenti. Sulla base di questi dati, gli Osservatori elaborano una proposta - data l'estrema varietà delle situazioni locali - di formazione, in collaborazione con le scuole polo  e utilizzando i fondi dell'ambito territoriale. Sarà particolarmente curata la formazione dei componenti del GOSP di ogni scuola, che si configurano come interfaccia degli OPT</a:t>
            </a:r>
            <a:r>
              <a:rPr lang="it-IT" sz="1900" dirty="0" smtClean="0">
                <a:latin typeface="Calibri" pitchFamily="34" charset="0"/>
                <a:cs typeface="Calibri" pitchFamily="34" charset="0"/>
              </a:rPr>
              <a:t>;</a:t>
            </a:r>
          </a:p>
          <a:p>
            <a:pPr marL="0" indent="0" algn="just">
              <a:buNone/>
            </a:pPr>
            <a:r>
              <a:rPr lang="it-IT" sz="1900" dirty="0" smtClean="0">
                <a:latin typeface="Calibri" pitchFamily="34" charset="0"/>
                <a:cs typeface="Calibri" pitchFamily="34" charset="0"/>
              </a:rPr>
              <a:t> </a:t>
            </a:r>
          </a:p>
          <a:p>
            <a:pPr algn="just"/>
            <a:r>
              <a:rPr lang="it-IT" sz="1900" u="sng" dirty="0" smtClean="0">
                <a:latin typeface="Calibri" pitchFamily="34" charset="0"/>
                <a:cs typeface="Calibri" pitchFamily="34" charset="0"/>
              </a:rPr>
              <a:t>Documentare </a:t>
            </a:r>
            <a:r>
              <a:rPr lang="it-IT" sz="1900" u="sng" dirty="0">
                <a:latin typeface="Calibri" pitchFamily="34" charset="0"/>
                <a:cs typeface="Calibri" pitchFamily="34" charset="0"/>
              </a:rPr>
              <a:t>annualmente le attività</a:t>
            </a:r>
            <a:r>
              <a:rPr lang="it-IT" sz="1900" dirty="0">
                <a:latin typeface="Calibri" pitchFamily="34" charset="0"/>
                <a:cs typeface="Calibri" pitchFamily="34" charset="0"/>
              </a:rPr>
              <a:t> degli Osservatori: il dirigente scolastico vigila sulla realizzazione delle azioni pianificate nelle scuole afferenti, con verifiche periodiche (documentali o in presenza) e un’azione efficace di coordinamento, anche a distanza. Al termine dell'anno scolastico, il Dirigente di area raccoglie le informazioni e i materiali necessari per redigere un report finale delle attività svolte durante l'anno scolastico, che sarà presentato e socializzato durante l’incontro dei dirigenti scolastici. Per la presentazione e stesura del report, il Dirigente dell’area si avvarrà anche della collaborazione dell’operatore  del suo </a:t>
            </a:r>
            <a:r>
              <a:rPr lang="it-IT" sz="1900" dirty="0" smtClean="0">
                <a:latin typeface="Calibri" pitchFamily="34" charset="0"/>
                <a:cs typeface="Calibri" pitchFamily="34" charset="0"/>
              </a:rPr>
              <a:t>territorio.</a:t>
            </a:r>
            <a:endParaRPr lang="it-IT" sz="1900" dirty="0">
              <a:latin typeface="Calibri" pitchFamily="34" charset="0"/>
              <a:cs typeface="Calibri" pitchFamily="34" charset="0"/>
            </a:endParaRPr>
          </a:p>
          <a:p>
            <a:endParaRPr lang="it-IT" dirty="0"/>
          </a:p>
        </p:txBody>
      </p:sp>
    </p:spTree>
    <p:extLst>
      <p:ext uri="{BB962C8B-B14F-4D97-AF65-F5344CB8AC3E}">
        <p14:creationId xmlns:p14="http://schemas.microsoft.com/office/powerpoint/2010/main" val="118800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457200" y="476672"/>
            <a:ext cx="8229600" cy="5619328"/>
          </a:xfrm>
        </p:spPr>
        <p:txBody>
          <a:bodyPr>
            <a:normAutofit/>
          </a:bodyPr>
          <a:lstStyle/>
          <a:p>
            <a:pPr algn="just"/>
            <a:r>
              <a:rPr lang="it-IT" sz="1800" dirty="0" smtClean="0">
                <a:latin typeface="Calibri" pitchFamily="34" charset="0"/>
                <a:cs typeface="Calibri" pitchFamily="34" charset="0"/>
              </a:rPr>
              <a:t>Monitoraggio </a:t>
            </a:r>
            <a:r>
              <a:rPr lang="it-IT" sz="1800" dirty="0">
                <a:latin typeface="Calibri" pitchFamily="34" charset="0"/>
                <a:cs typeface="Calibri" pitchFamily="34" charset="0"/>
              </a:rPr>
              <a:t>sistematico risultati: questa azione si rende indispensabile, anche in vista del bilancio sociale previsto dalla L. 107/2015, ma soprattutto per rendere visibile l’eventuale valore aggiunto che l’Osservatorio conferisce alle scuole.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Il </a:t>
            </a:r>
            <a:r>
              <a:rPr lang="it-IT" sz="1800" dirty="0">
                <a:latin typeface="Calibri" pitchFamily="34" charset="0"/>
                <a:cs typeface="Calibri" pitchFamily="34" charset="0"/>
              </a:rPr>
              <a:t>monitoraggio sarà effettuato annualmente dall’USR (giugno per il I ciclo e settembre per il II ciclo) e comunicato successivamente a ogni Osservatorio di Area, con la possibilità di rendere i dati disponibili per tutti i soggetti istituzionali (Scuole, Servizi Sociali, Tribunale dei Minori, ecc.). evidenziando ai Dirigenti scolastici quale è stata l’azione preventiva e di recupero svolta dagli operatori.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L’indice </a:t>
            </a:r>
            <a:r>
              <a:rPr lang="it-IT" sz="1800" dirty="0">
                <a:latin typeface="Calibri" pitchFamily="34" charset="0"/>
                <a:cs typeface="Calibri" pitchFamily="34" charset="0"/>
              </a:rPr>
              <a:t>di dispersione scolastica restituito alle scuole non comprenderà i dati degli alunni che, pur frequentando regolarmente, non vengono ammessi all’anno successivo a causa dello scarso rendimento scolastico.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Si </a:t>
            </a:r>
            <a:r>
              <a:rPr lang="it-IT" sz="1800" dirty="0">
                <a:latin typeface="Calibri" pitchFamily="34" charset="0"/>
                <a:cs typeface="Calibri" pitchFamily="34" charset="0"/>
              </a:rPr>
              <a:t>ritiene invece fondamentale condividere con le scuole la rilevazione dei dati relativi all’evasione, abbandono o anno non convalidato per le numerose assenze. L’USR d’intesa con gli Osservatori, comunicherà successivamente forme e modi attraverso i quali i dati vanno raccolti, organizzati ed interpretati. </a:t>
            </a:r>
          </a:p>
          <a:p>
            <a:endParaRPr lang="it-IT" sz="1800" dirty="0">
              <a:latin typeface="Calibri" pitchFamily="34" charset="0"/>
              <a:cs typeface="Calibri" pitchFamily="34" charset="0"/>
            </a:endParaRPr>
          </a:p>
        </p:txBody>
      </p:sp>
      <p:sp>
        <p:nvSpPr>
          <p:cNvPr id="4" name="Rettangolo 3"/>
          <p:cNvSpPr/>
          <p:nvPr/>
        </p:nvSpPr>
        <p:spPr>
          <a:xfrm>
            <a:off x="2411760" y="5373216"/>
            <a:ext cx="3916072" cy="369332"/>
          </a:xfrm>
          <a:prstGeom prst="rect">
            <a:avLst/>
          </a:prstGeom>
        </p:spPr>
        <p:txBody>
          <a:bodyPr wrap="none">
            <a:spAutoFit/>
          </a:bodyPr>
          <a:lstStyle/>
          <a:p>
            <a:pPr lvl="0" algn="ctr"/>
            <a:r>
              <a:rPr lang="it-IT" dirty="0">
                <a:solidFill>
                  <a:srgbClr val="FFC000"/>
                </a:solidFill>
              </a:rPr>
              <a:t>Grazie  dell’attenzione  e buon lavoro!</a:t>
            </a:r>
          </a:p>
        </p:txBody>
      </p:sp>
    </p:spTree>
    <p:extLst>
      <p:ext uri="{BB962C8B-B14F-4D97-AF65-F5344CB8AC3E}">
        <p14:creationId xmlns:p14="http://schemas.microsoft.com/office/powerpoint/2010/main" val="2131251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lnSpcReduction="10000"/>
          </a:bodyPr>
          <a:lstStyle/>
          <a:p>
            <a:pPr algn="just"/>
            <a:r>
              <a:rPr lang="it-IT" sz="1800" dirty="0">
                <a:latin typeface="Calibri" pitchFamily="34" charset="0"/>
                <a:cs typeface="Calibri" pitchFamily="34" charset="0"/>
              </a:rPr>
              <a:t>Gli Osservatori provinciali sono costituiti da figure professionali che hanno il compito di “favorire e sostenere il rapporto fra scuole e gli Enti operanti nel territorio, Enti Locali, Procura presso il Tribunale per i Minorenni, ASP ed  in questo modo  attuare la massima integrazione degli interventi per la realizzazione dell’offerta educativa e formativa.</a:t>
            </a:r>
          </a:p>
          <a:p>
            <a:pPr algn="just"/>
            <a:r>
              <a:rPr lang="it-IT" sz="1800" dirty="0" smtClean="0">
                <a:latin typeface="Calibri" pitchFamily="34" charset="0"/>
                <a:cs typeface="Calibri" pitchFamily="34" charset="0"/>
              </a:rPr>
              <a:t>Tutte </a:t>
            </a:r>
            <a:r>
              <a:rPr lang="it-IT" sz="1800" dirty="0">
                <a:latin typeface="Calibri" pitchFamily="34" charset="0"/>
                <a:cs typeface="Calibri" pitchFamily="34" charset="0"/>
              </a:rPr>
              <a:t>le istituzioni scolastiche siciliane saranno seguite attraverso </a:t>
            </a:r>
            <a:r>
              <a:rPr lang="it-IT" sz="1800" dirty="0" smtClean="0">
                <a:latin typeface="Calibri" pitchFamily="34" charset="0"/>
                <a:cs typeface="Calibri" pitchFamily="34" charset="0"/>
              </a:rPr>
              <a:t> </a:t>
            </a:r>
            <a:r>
              <a:rPr lang="it-IT" sz="1800" dirty="0">
                <a:latin typeface="Calibri" pitchFamily="34" charset="0"/>
                <a:cs typeface="Calibri" pitchFamily="34" charset="0"/>
              </a:rPr>
              <a:t>34 Osservatori, </a:t>
            </a:r>
            <a:r>
              <a:rPr lang="it-IT" sz="1800" dirty="0" smtClean="0">
                <a:latin typeface="Calibri" pitchFamily="34" charset="0"/>
                <a:cs typeface="Calibri" pitchFamily="34" charset="0"/>
              </a:rPr>
              <a:t>pertanto, </a:t>
            </a:r>
            <a:r>
              <a:rPr lang="it-IT" sz="1800" dirty="0">
                <a:latin typeface="Calibri" pitchFamily="34" charset="0"/>
                <a:cs typeface="Calibri" pitchFamily="34" charset="0"/>
              </a:rPr>
              <a:t>in ogni Osservatorio (tranne Palermo) sarà presente un </a:t>
            </a:r>
            <a:r>
              <a:rPr lang="it-IT" sz="1800" dirty="0" smtClean="0">
                <a:latin typeface="Calibri" pitchFamily="34" charset="0"/>
                <a:cs typeface="Calibri" pitchFamily="34" charset="0"/>
              </a:rPr>
              <a:t>operatore. Il </a:t>
            </a:r>
            <a:r>
              <a:rPr lang="it-IT" sz="1800" dirty="0">
                <a:latin typeface="Calibri" pitchFamily="34" charset="0"/>
                <a:cs typeface="Calibri" pitchFamily="34" charset="0"/>
              </a:rPr>
              <a:t>numero di scuole, allo stesso affidate, varierà in relazione alla provincia di appartenenza.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Tra </a:t>
            </a:r>
            <a:r>
              <a:rPr lang="it-IT" sz="1800" dirty="0">
                <a:latin typeface="Calibri" pitchFamily="34" charset="0"/>
                <a:cs typeface="Calibri" pitchFamily="34" charset="0"/>
              </a:rPr>
              <a:t>le scuole di ogni provincia saranno individuate delle aree prioritarie d’intervento , che saranno seguite in maniera assidua e nelle quali saranno realizzati interventi mirati per cercare di ridurre il fenomeno della dispersione (anche attraverso azioni di prevenzione e di sostegno a docenti, alunni, famiglie e la costituzione di reti territoriali). </a:t>
            </a:r>
            <a:r>
              <a:rPr lang="it-IT" sz="1800" dirty="0" smtClean="0">
                <a:latin typeface="Calibri" pitchFamily="34" charset="0"/>
                <a:cs typeface="Calibri" pitchFamily="34" charset="0"/>
              </a:rPr>
              <a:t>+</a:t>
            </a:r>
          </a:p>
          <a:p>
            <a:pPr algn="just"/>
            <a:r>
              <a:rPr lang="it-IT" sz="1800" dirty="0" smtClean="0">
                <a:latin typeface="Calibri" pitchFamily="34" charset="0"/>
                <a:cs typeface="Calibri" pitchFamily="34" charset="0"/>
              </a:rPr>
              <a:t>Le </a:t>
            </a:r>
            <a:r>
              <a:rPr lang="it-IT" sz="1800" dirty="0">
                <a:latin typeface="Calibri" pitchFamily="34" charset="0"/>
                <a:cs typeface="Calibri" pitchFamily="34" charset="0"/>
              </a:rPr>
              <a:t>altre istituzioni saranno seguite a seguito di una specifica richiesta del dirigente. Altri istituti, che necessitino di un’attenzione specifica, saranno inseriti dai referenti provinciali, previo accordo con il dirigente coordinatore dell’Osservatorio.</a:t>
            </a:r>
          </a:p>
          <a:p>
            <a:pPr algn="just"/>
            <a:endParaRPr lang="it-IT" sz="1800" dirty="0">
              <a:latin typeface="Calibri" pitchFamily="34" charset="0"/>
              <a:cs typeface="Calibri" pitchFamily="34" charset="0"/>
            </a:endParaRPr>
          </a:p>
          <a:p>
            <a:pPr algn="just"/>
            <a:endParaRPr lang="it-IT" sz="1800" dirty="0">
              <a:latin typeface="Calibri" pitchFamily="34" charset="0"/>
              <a:cs typeface="Calibri" pitchFamily="34" charset="0"/>
            </a:endParaRPr>
          </a:p>
        </p:txBody>
      </p:sp>
      <p:sp>
        <p:nvSpPr>
          <p:cNvPr id="3" name="Titolo 2"/>
          <p:cNvSpPr>
            <a:spLocks noGrp="1"/>
          </p:cNvSpPr>
          <p:nvPr>
            <p:ph type="title"/>
          </p:nvPr>
        </p:nvSpPr>
        <p:spPr/>
        <p:txBody>
          <a:bodyPr/>
          <a:lstStyle/>
          <a:p>
            <a:pPr algn="ctr"/>
            <a:r>
              <a:rPr lang="it-IT" dirty="0" smtClean="0">
                <a:solidFill>
                  <a:srgbClr val="FFFF00"/>
                </a:solidFill>
              </a:rPr>
              <a:t>Linee guida degli Osservatori</a:t>
            </a:r>
            <a:endParaRPr lang="it-IT" dirty="0">
              <a:solidFill>
                <a:srgbClr val="FFFF00"/>
              </a:solidFill>
            </a:endParaRPr>
          </a:p>
        </p:txBody>
      </p:sp>
    </p:spTree>
    <p:extLst>
      <p:ext uri="{BB962C8B-B14F-4D97-AF65-F5344CB8AC3E}">
        <p14:creationId xmlns:p14="http://schemas.microsoft.com/office/powerpoint/2010/main" val="2641726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fontScale="92500" lnSpcReduction="20000"/>
          </a:bodyPr>
          <a:lstStyle/>
          <a:p>
            <a:pPr lvl="0">
              <a:buClr>
                <a:srgbClr val="F3A447"/>
              </a:buClr>
            </a:pPr>
            <a:r>
              <a:rPr lang="it-IT" sz="1800" dirty="0">
                <a:latin typeface="Calibri" pitchFamily="34" charset="0"/>
                <a:cs typeface="Calibri" pitchFamily="34" charset="0"/>
              </a:rPr>
              <a:t>Gli operatori psicopedagogici territoriali, individuati ai sensi dell’art. 1 comma 65 della Legge 107, sono docenti utilizzati nei progetti atti a contrastare i fenomeni di dispersione scolastica. L’incarico non prevede alcun compenso accessorio e/o aggiuntivo. L’orario di servizio, da svolgersi presso le sedi di assegnazione, è pari a 36 ore settimanali. I docenti utilizzati fanno riferimento alla sede dell’Osservatorio e al Dirigente scolastico,  mettendo a disposizione la propria expertise e partecipando ai gruppi di lavoro, svolgendo il ruolo assegnato nel territorio di riferimento. </a:t>
            </a:r>
            <a:endParaRPr lang="it-IT" sz="1800" dirty="0" smtClean="0">
              <a:latin typeface="Calibri" pitchFamily="34" charset="0"/>
              <a:cs typeface="Calibri" pitchFamily="34" charset="0"/>
            </a:endParaRPr>
          </a:p>
          <a:p>
            <a:pPr lvl="0">
              <a:buClr>
                <a:srgbClr val="F3A447"/>
              </a:buClr>
            </a:pPr>
            <a:r>
              <a:rPr lang="it-IT" sz="1800" dirty="0" smtClean="0">
                <a:solidFill>
                  <a:prstClr val="white"/>
                </a:solidFill>
                <a:latin typeface="Calibri" pitchFamily="34" charset="0"/>
                <a:cs typeface="Calibri" pitchFamily="34" charset="0"/>
              </a:rPr>
              <a:t>L’OPT </a:t>
            </a:r>
            <a:r>
              <a:rPr lang="it-IT" sz="1800" dirty="0">
                <a:solidFill>
                  <a:prstClr val="white"/>
                </a:solidFill>
                <a:latin typeface="Calibri" pitchFamily="34" charset="0"/>
                <a:cs typeface="Calibri" pitchFamily="34" charset="0"/>
              </a:rPr>
              <a:t>fornisce quindi supporto alle scuole secondo le seguenti modalità di intervento: </a:t>
            </a:r>
          </a:p>
          <a:p>
            <a:pPr lvl="0">
              <a:buClr>
                <a:srgbClr val="F3A447"/>
              </a:buClr>
            </a:pPr>
            <a:r>
              <a:rPr lang="it-IT" sz="1800" dirty="0" smtClean="0">
                <a:solidFill>
                  <a:prstClr val="white"/>
                </a:solidFill>
                <a:latin typeface="Calibri" pitchFamily="34" charset="0"/>
                <a:cs typeface="Calibri" pitchFamily="34" charset="0"/>
              </a:rPr>
              <a:t>consulenza/supporto </a:t>
            </a:r>
            <a:r>
              <a:rPr lang="it-IT" sz="1800" dirty="0">
                <a:solidFill>
                  <a:prstClr val="white"/>
                </a:solidFill>
                <a:latin typeface="Calibri" pitchFamily="34" charset="0"/>
                <a:cs typeface="Calibri" pitchFamily="34" charset="0"/>
              </a:rPr>
              <a:t>a singole scuole sia in presenza che a distanza (via telefono o video conferenza); </a:t>
            </a:r>
          </a:p>
          <a:p>
            <a:pPr lvl="0">
              <a:buClr>
                <a:srgbClr val="F3A447"/>
              </a:buClr>
            </a:pPr>
            <a:r>
              <a:rPr lang="it-IT" sz="1800" dirty="0" smtClean="0">
                <a:solidFill>
                  <a:prstClr val="white"/>
                </a:solidFill>
                <a:latin typeface="Calibri" pitchFamily="34" charset="0"/>
                <a:cs typeface="Calibri" pitchFamily="34" charset="0"/>
              </a:rPr>
              <a:t>workshop </a:t>
            </a:r>
            <a:r>
              <a:rPr lang="it-IT" sz="1800" dirty="0">
                <a:solidFill>
                  <a:prstClr val="white"/>
                </a:solidFill>
                <a:latin typeface="Calibri" pitchFamily="34" charset="0"/>
                <a:cs typeface="Calibri" pitchFamily="34" charset="0"/>
              </a:rPr>
              <a:t>o cicli di incontri tematici sul territorio (per gruppi di scuole) su aspetti specifici o argomenti di interesse comune;</a:t>
            </a:r>
          </a:p>
          <a:p>
            <a:pPr lvl="0">
              <a:buClr>
                <a:srgbClr val="F3A447"/>
              </a:buClr>
            </a:pPr>
            <a:r>
              <a:rPr lang="it-IT" sz="1800" dirty="0" smtClean="0">
                <a:solidFill>
                  <a:prstClr val="white"/>
                </a:solidFill>
                <a:latin typeface="Calibri" pitchFamily="34" charset="0"/>
                <a:cs typeface="Calibri" pitchFamily="34" charset="0"/>
              </a:rPr>
              <a:t>contatto </a:t>
            </a:r>
            <a:r>
              <a:rPr lang="it-IT" sz="1800" dirty="0">
                <a:solidFill>
                  <a:prstClr val="white"/>
                </a:solidFill>
                <a:latin typeface="Calibri" pitchFamily="34" charset="0"/>
                <a:cs typeface="Calibri" pitchFamily="34" charset="0"/>
              </a:rPr>
              <a:t>tra docenti in modalità di </a:t>
            </a:r>
            <a:r>
              <a:rPr lang="it-IT" sz="1800" dirty="0" err="1">
                <a:solidFill>
                  <a:prstClr val="white"/>
                </a:solidFill>
                <a:latin typeface="Calibri" pitchFamily="34" charset="0"/>
                <a:cs typeface="Calibri" pitchFamily="34" charset="0"/>
              </a:rPr>
              <a:t>peer</a:t>
            </a:r>
            <a:r>
              <a:rPr lang="it-IT" sz="1800" dirty="0">
                <a:solidFill>
                  <a:prstClr val="white"/>
                </a:solidFill>
                <a:latin typeface="Calibri" pitchFamily="34" charset="0"/>
                <a:cs typeface="Calibri" pitchFamily="34" charset="0"/>
              </a:rPr>
              <a:t> tutoring e </a:t>
            </a:r>
            <a:r>
              <a:rPr lang="it-IT" sz="1800" dirty="0" err="1">
                <a:solidFill>
                  <a:prstClr val="white"/>
                </a:solidFill>
                <a:latin typeface="Calibri" pitchFamily="34" charset="0"/>
                <a:cs typeface="Calibri" pitchFamily="34" charset="0"/>
              </a:rPr>
              <a:t>peer</a:t>
            </a:r>
            <a:r>
              <a:rPr lang="it-IT" sz="1800" dirty="0">
                <a:solidFill>
                  <a:prstClr val="white"/>
                </a:solidFill>
                <a:latin typeface="Calibri" pitchFamily="34" charset="0"/>
                <a:cs typeface="Calibri" pitchFamily="34" charset="0"/>
              </a:rPr>
              <a:t> </a:t>
            </a:r>
            <a:r>
              <a:rPr lang="it-IT" sz="1800" dirty="0" err="1">
                <a:solidFill>
                  <a:prstClr val="white"/>
                </a:solidFill>
                <a:latin typeface="Calibri" pitchFamily="34" charset="0"/>
                <a:cs typeface="Calibri" pitchFamily="34" charset="0"/>
              </a:rPr>
              <a:t>learning</a:t>
            </a:r>
            <a:r>
              <a:rPr lang="it-IT" sz="1800" dirty="0">
                <a:solidFill>
                  <a:prstClr val="white"/>
                </a:solidFill>
                <a:latin typeface="Calibri" pitchFamily="34" charset="0"/>
                <a:cs typeface="Calibri" pitchFamily="34" charset="0"/>
              </a:rPr>
              <a:t>;</a:t>
            </a:r>
          </a:p>
          <a:p>
            <a:pPr lvl="0">
              <a:buClr>
                <a:srgbClr val="F3A447"/>
              </a:buClr>
            </a:pPr>
            <a:r>
              <a:rPr lang="it-IT" sz="1800" dirty="0" smtClean="0">
                <a:solidFill>
                  <a:prstClr val="white"/>
                </a:solidFill>
                <a:latin typeface="Calibri" pitchFamily="34" charset="0"/>
                <a:cs typeface="Calibri" pitchFamily="34" charset="0"/>
              </a:rPr>
              <a:t>invio </a:t>
            </a:r>
            <a:r>
              <a:rPr lang="it-IT" sz="1800" dirty="0">
                <a:solidFill>
                  <a:prstClr val="white"/>
                </a:solidFill>
                <a:latin typeface="Calibri" pitchFamily="34" charset="0"/>
                <a:cs typeface="Calibri" pitchFamily="34" charset="0"/>
              </a:rPr>
              <a:t>di materiale. </a:t>
            </a:r>
          </a:p>
          <a:p>
            <a:pPr lvl="0" algn="just">
              <a:buClr>
                <a:srgbClr val="F3A447"/>
              </a:buClr>
            </a:pPr>
            <a:r>
              <a:rPr lang="it-IT" sz="1800" dirty="0">
                <a:solidFill>
                  <a:prstClr val="white"/>
                </a:solidFill>
                <a:latin typeface="Calibri" pitchFamily="34" charset="0"/>
                <a:cs typeface="Calibri" pitchFamily="34" charset="0"/>
              </a:rPr>
              <a:t>Per tutte le scuole che non afferiscono alle aree prioritarie d’intervento, vi è la possibilità, per il Dirigente scolastico, di richiedere un intervento mirato sia al Dirigente di ambito territoriale sia al coordinatore dell’osservatorio/operatore psicopedagogico che valuteranno l’eventuale  presa in carico.</a:t>
            </a:r>
          </a:p>
          <a:p>
            <a:pPr algn="just"/>
            <a:endParaRPr lang="it-IT" sz="1800" dirty="0">
              <a:latin typeface="Calibri" pitchFamily="34" charset="0"/>
              <a:cs typeface="Calibri" pitchFamily="34" charset="0"/>
            </a:endParaRPr>
          </a:p>
        </p:txBody>
      </p:sp>
      <p:sp>
        <p:nvSpPr>
          <p:cNvPr id="3" name="Titolo 2"/>
          <p:cNvSpPr>
            <a:spLocks noGrp="1"/>
          </p:cNvSpPr>
          <p:nvPr>
            <p:ph type="title"/>
          </p:nvPr>
        </p:nvSpPr>
        <p:spPr/>
        <p:txBody>
          <a:bodyPr>
            <a:normAutofit fontScale="90000"/>
          </a:bodyPr>
          <a:lstStyle/>
          <a:p>
            <a:pPr algn="ctr"/>
            <a:r>
              <a:rPr lang="it-IT" dirty="0"/>
              <a:t/>
            </a:r>
            <a:br>
              <a:rPr lang="it-IT" dirty="0"/>
            </a:br>
            <a:r>
              <a:rPr lang="it-IT" sz="2200" dirty="0">
                <a:solidFill>
                  <a:srgbClr val="FFFF00"/>
                </a:solidFill>
              </a:rPr>
              <a:t>GLI OPERATORI PSICOPEDAGOGICI TERRITORIALI</a:t>
            </a:r>
            <a:br>
              <a:rPr lang="it-IT" sz="2200" dirty="0">
                <a:solidFill>
                  <a:srgbClr val="FFFF00"/>
                </a:solidFill>
              </a:rPr>
            </a:br>
            <a:endParaRPr lang="it-IT" sz="2200" dirty="0">
              <a:solidFill>
                <a:srgbClr val="FFFF00"/>
              </a:solidFill>
            </a:endParaRPr>
          </a:p>
        </p:txBody>
      </p:sp>
    </p:spTree>
    <p:extLst>
      <p:ext uri="{BB962C8B-B14F-4D97-AF65-F5344CB8AC3E}">
        <p14:creationId xmlns:p14="http://schemas.microsoft.com/office/powerpoint/2010/main" val="4123290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a:bodyPr>
          <a:lstStyle/>
          <a:p>
            <a:endParaRPr lang="it-IT" sz="1800" dirty="0" smtClean="0">
              <a:solidFill>
                <a:srgbClr val="FFC000"/>
              </a:solidFill>
              <a:latin typeface="Calibri" pitchFamily="34" charset="0"/>
              <a:cs typeface="Calibri" pitchFamily="34" charset="0"/>
            </a:endParaRPr>
          </a:p>
          <a:p>
            <a:pPr marL="0" indent="0" algn="ctr">
              <a:buNone/>
            </a:pPr>
            <a:r>
              <a:rPr lang="it-IT" sz="1800" dirty="0" smtClean="0">
                <a:solidFill>
                  <a:srgbClr val="FFC000"/>
                </a:solidFill>
                <a:latin typeface="Calibri" pitchFamily="34" charset="0"/>
                <a:cs typeface="Calibri" pitchFamily="34" charset="0"/>
              </a:rPr>
              <a:t>LIVELLO </a:t>
            </a:r>
            <a:r>
              <a:rPr lang="it-IT" sz="1800" dirty="0">
                <a:solidFill>
                  <a:srgbClr val="FFC000"/>
                </a:solidFill>
                <a:latin typeface="Calibri" pitchFamily="34" charset="0"/>
                <a:cs typeface="Calibri" pitchFamily="34" charset="0"/>
              </a:rPr>
              <a:t>DI INTERVENTO PER SINGOLA UNITA’ SCOLASTICA: </a:t>
            </a:r>
            <a:endParaRPr lang="it-IT" sz="1800" dirty="0" smtClean="0">
              <a:solidFill>
                <a:srgbClr val="FFC000"/>
              </a:solidFill>
              <a:latin typeface="Calibri" pitchFamily="34" charset="0"/>
              <a:cs typeface="Calibri" pitchFamily="34" charset="0"/>
            </a:endParaRPr>
          </a:p>
          <a:p>
            <a:pPr algn="just"/>
            <a:r>
              <a:rPr lang="it-IT" sz="1800" dirty="0" smtClean="0">
                <a:latin typeface="Calibri" pitchFamily="34" charset="0"/>
                <a:cs typeface="Calibri" pitchFamily="34" charset="0"/>
              </a:rPr>
              <a:t>Gli </a:t>
            </a:r>
            <a:r>
              <a:rPr lang="it-IT" sz="1800" dirty="0">
                <a:latin typeface="Calibri" pitchFamily="34" charset="0"/>
                <a:cs typeface="Calibri" pitchFamily="34" charset="0"/>
              </a:rPr>
              <a:t>operatori si configurano come risorse che sostengono il cambiamento attraverso un confronto con tutti gli attori coinvolti nella realizzazione del Piano dell’Offerta formativa e del RAV. Essi si pongono come figura di cerniera tra i soggetti istituzionali del territorio e la scuola nella quale operano e mirano a creare e/o consolidare sempre più il necessario raccordo Scuola-Famiglia-territorio</a:t>
            </a:r>
            <a:r>
              <a:rPr lang="it-IT" sz="1800" dirty="0" smtClean="0">
                <a:latin typeface="Calibri" pitchFamily="34" charset="0"/>
                <a:cs typeface="Calibri" pitchFamily="34" charset="0"/>
              </a:rPr>
              <a:t>.</a:t>
            </a:r>
          </a:p>
          <a:p>
            <a:pPr algn="just"/>
            <a:r>
              <a:rPr lang="it-IT" sz="1800" dirty="0" smtClean="0">
                <a:latin typeface="Calibri" pitchFamily="34" charset="0"/>
                <a:cs typeface="Calibri" pitchFamily="34" charset="0"/>
              </a:rPr>
              <a:t> </a:t>
            </a:r>
            <a:r>
              <a:rPr lang="it-IT" sz="1800" dirty="0">
                <a:latin typeface="Calibri" pitchFamily="34" charset="0"/>
                <a:cs typeface="Calibri" pitchFamily="34" charset="0"/>
              </a:rPr>
              <a:t>Favoriscono inoltre la ricerca e lo sviluppo dell’innovazione metodologica e didattico-educativa al fine di prevenire e contrastare le difficoltà di apprendimento. Sostengono, infine, gruppi di lavoro di docenti impegnati in attività di orientamento e tutoraggio in relazione all’assolvimento dell’obbligo scolastico e formativo.</a:t>
            </a:r>
          </a:p>
          <a:p>
            <a:pPr algn="just"/>
            <a:endParaRPr lang="it-IT" sz="1800" dirty="0">
              <a:latin typeface="Calibri" pitchFamily="34" charset="0"/>
              <a:cs typeface="Calibri" pitchFamily="34" charset="0"/>
            </a:endParaRPr>
          </a:p>
        </p:txBody>
      </p:sp>
      <p:sp>
        <p:nvSpPr>
          <p:cNvPr id="3" name="Titolo 2"/>
          <p:cNvSpPr>
            <a:spLocks noGrp="1"/>
          </p:cNvSpPr>
          <p:nvPr>
            <p:ph type="title"/>
          </p:nvPr>
        </p:nvSpPr>
        <p:spPr/>
        <p:txBody>
          <a:bodyPr/>
          <a:lstStyle/>
          <a:p>
            <a:pPr algn="ctr"/>
            <a:r>
              <a:rPr lang="it-IT" dirty="0">
                <a:solidFill>
                  <a:srgbClr val="FFFF00"/>
                </a:solidFill>
              </a:rPr>
              <a:t>COMPITI DEGLI OPERATORI</a:t>
            </a:r>
          </a:p>
        </p:txBody>
      </p:sp>
    </p:spTree>
    <p:extLst>
      <p:ext uri="{BB962C8B-B14F-4D97-AF65-F5344CB8AC3E}">
        <p14:creationId xmlns:p14="http://schemas.microsoft.com/office/powerpoint/2010/main" val="1573730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a:bodyPr>
          <a:lstStyle/>
          <a:p>
            <a:pPr algn="just"/>
            <a:r>
              <a:rPr lang="it-IT" sz="1800" dirty="0">
                <a:latin typeface="Calibri" pitchFamily="34" charset="0"/>
                <a:cs typeface="Calibri" pitchFamily="34" charset="0"/>
              </a:rPr>
              <a:t>I</a:t>
            </a:r>
            <a:r>
              <a:rPr lang="it-IT" sz="1800" dirty="0" smtClean="0">
                <a:latin typeface="Calibri" pitchFamily="34" charset="0"/>
                <a:cs typeface="Calibri" pitchFamily="34" charset="0"/>
              </a:rPr>
              <a:t>n </a:t>
            </a:r>
            <a:r>
              <a:rPr lang="it-IT" sz="1800" dirty="0">
                <a:latin typeface="Calibri" pitchFamily="34" charset="0"/>
                <a:cs typeface="Calibri" pitchFamily="34" charset="0"/>
              </a:rPr>
              <a:t>relazione al livello di ambito territoriale, i docenti utilizzati in attività psicopedagogiche faciliteranno la creazione di reti di scuole e di reti inter-istituzionali. Tale esperienza,  già avviata da alcuni Osservatori di Area, evidenzia la necessità che i diversi soggetti istituzionali presenti sul </a:t>
            </a:r>
            <a:r>
              <a:rPr lang="it-IT" sz="1800" dirty="0" smtClean="0">
                <a:latin typeface="Calibri" pitchFamily="34" charset="0"/>
                <a:cs typeface="Calibri" pitchFamily="34" charset="0"/>
              </a:rPr>
              <a:t>territorio </a:t>
            </a:r>
            <a:r>
              <a:rPr lang="it-IT" sz="1800" dirty="0">
                <a:latin typeface="Calibri" pitchFamily="34" charset="0"/>
                <a:cs typeface="Calibri" pitchFamily="34" charset="0"/>
              </a:rPr>
              <a:t>posseggano un modello comune di riferimento, a partire dalla “definizione integrata” di concetti quali “rete”, “successo formativo”, “gestione del disagio”, “promozione sociale”, “patto educativo territoriale”, ecc. </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I </a:t>
            </a:r>
            <a:r>
              <a:rPr lang="it-IT" sz="1800" dirty="0">
                <a:latin typeface="Calibri" pitchFamily="34" charset="0"/>
                <a:cs typeface="Calibri" pitchFamily="34" charset="0"/>
              </a:rPr>
              <a:t>Coordinatori degli Osservatori di concerto con i Dirigenti delle scuole comprese nell’Osservatorio di Area e i docenti utilizzati in attività psicopedagogiche di rete, possono attivare nel proprio territorio le Reti per l’Educazione Prioritaria (R.E.P.). Le REP hanno, pertanto, il compito di sostenere ed implementare azioni di intervento in situazioni problematiche per ridurne l'area di rischio, sperimentare protocolli di intervento e accordi specifici</a:t>
            </a:r>
            <a:r>
              <a:rPr lang="it-IT" sz="1800" dirty="0" smtClean="0">
                <a:latin typeface="Calibri" pitchFamily="34" charset="0"/>
                <a:cs typeface="Calibri" pitchFamily="34" charset="0"/>
              </a:rPr>
              <a:t>. Le </a:t>
            </a:r>
            <a:r>
              <a:rPr lang="it-IT" sz="1800" dirty="0">
                <a:latin typeface="Calibri" pitchFamily="34" charset="0"/>
                <a:cs typeface="Calibri" pitchFamily="34" charset="0"/>
              </a:rPr>
              <a:t>R.E.P.  che faranno riferimento alle scuole del territorio individuate per un alto </a:t>
            </a:r>
            <a:r>
              <a:rPr lang="it-IT" sz="1800" dirty="0" smtClean="0">
                <a:latin typeface="Calibri" pitchFamily="34" charset="0"/>
                <a:cs typeface="Calibri" pitchFamily="34" charset="0"/>
              </a:rPr>
              <a:t>tasso di </a:t>
            </a:r>
            <a:r>
              <a:rPr lang="it-IT" sz="1800" dirty="0">
                <a:latin typeface="Calibri" pitchFamily="34" charset="0"/>
                <a:cs typeface="Calibri" pitchFamily="34" charset="0"/>
              </a:rPr>
              <a:t>dispersione, si configurano come micro-reti specifiche  per l’ideazione e la messa in atto di interventi integrati. </a:t>
            </a:r>
          </a:p>
          <a:p>
            <a:pPr algn="just"/>
            <a:endParaRPr lang="it-IT" sz="1800" dirty="0">
              <a:latin typeface="Calibri" pitchFamily="34" charset="0"/>
              <a:cs typeface="Calibri" pitchFamily="34" charset="0"/>
            </a:endParaRPr>
          </a:p>
        </p:txBody>
      </p:sp>
      <p:sp>
        <p:nvSpPr>
          <p:cNvPr id="3" name="Titolo 2"/>
          <p:cNvSpPr>
            <a:spLocks noGrp="1"/>
          </p:cNvSpPr>
          <p:nvPr>
            <p:ph type="title"/>
          </p:nvPr>
        </p:nvSpPr>
        <p:spPr/>
        <p:txBody>
          <a:bodyPr>
            <a:normAutofit/>
          </a:bodyPr>
          <a:lstStyle/>
          <a:p>
            <a:pPr algn="ctr"/>
            <a:r>
              <a:rPr lang="it-IT" sz="2400" dirty="0" smtClean="0">
                <a:solidFill>
                  <a:srgbClr val="FFFF00"/>
                </a:solidFill>
              </a:rPr>
              <a:t>LIVELLO DI </a:t>
            </a:r>
            <a:r>
              <a:rPr lang="it-IT" sz="2400" dirty="0">
                <a:solidFill>
                  <a:srgbClr val="FFFF00"/>
                </a:solidFill>
              </a:rPr>
              <a:t>INTERVENTO PER TERRITORIO:</a:t>
            </a:r>
          </a:p>
        </p:txBody>
      </p:sp>
    </p:spTree>
    <p:extLst>
      <p:ext uri="{BB962C8B-B14F-4D97-AF65-F5344CB8AC3E}">
        <p14:creationId xmlns:p14="http://schemas.microsoft.com/office/powerpoint/2010/main" val="812559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a:bodyPr>
          <a:lstStyle/>
          <a:p>
            <a:pPr algn="just"/>
            <a:r>
              <a:rPr lang="it-IT" sz="2000" dirty="0">
                <a:latin typeface="Calibri" pitchFamily="34" charset="0"/>
                <a:cs typeface="Calibri" pitchFamily="34" charset="0"/>
              </a:rPr>
              <a:t>L’idea progettuale proposta prevede la copertura di tutte le istituzioni scolastiche siciliane attraverso i 34 Osservatori contro la dispersione. Pertanto in ogni Osservatorio (tranne Palermo dove sono di </a:t>
            </a:r>
            <a:r>
              <a:rPr lang="it-IT" sz="2000" dirty="0" smtClean="0">
                <a:latin typeface="Calibri" pitchFamily="34" charset="0"/>
                <a:cs typeface="Calibri" pitchFamily="34" charset="0"/>
              </a:rPr>
              <a:t>più) </a:t>
            </a:r>
            <a:r>
              <a:rPr lang="it-IT" sz="2000" dirty="0">
                <a:latin typeface="Calibri" pitchFamily="34" charset="0"/>
                <a:cs typeface="Calibri" pitchFamily="34" charset="0"/>
              </a:rPr>
              <a:t>sarà  presente un operatore, il  numero di scuole allo stesso affidate, varierà in relazione alla provincia. </a:t>
            </a:r>
            <a:endParaRPr lang="it-IT" sz="2000" dirty="0" smtClean="0">
              <a:latin typeface="Calibri" pitchFamily="34" charset="0"/>
              <a:cs typeface="Calibri" pitchFamily="34" charset="0"/>
            </a:endParaRPr>
          </a:p>
          <a:p>
            <a:pPr algn="just"/>
            <a:endParaRPr lang="it-IT" sz="2000" dirty="0">
              <a:latin typeface="Calibri" pitchFamily="34" charset="0"/>
              <a:cs typeface="Calibri" pitchFamily="34" charset="0"/>
            </a:endParaRPr>
          </a:p>
          <a:p>
            <a:pPr algn="just"/>
            <a:r>
              <a:rPr lang="it-IT" sz="2000" dirty="0" smtClean="0">
                <a:latin typeface="Calibri" pitchFamily="34" charset="0"/>
                <a:cs typeface="Calibri" pitchFamily="34" charset="0"/>
              </a:rPr>
              <a:t>In ogni provincia sono state individuate delle </a:t>
            </a:r>
            <a:r>
              <a:rPr lang="it-IT" sz="2000" dirty="0">
                <a:latin typeface="Calibri" pitchFamily="34" charset="0"/>
                <a:cs typeface="Calibri" pitchFamily="34" charset="0"/>
              </a:rPr>
              <a:t>scuole </a:t>
            </a:r>
            <a:r>
              <a:rPr lang="it-IT" sz="2000" dirty="0" smtClean="0">
                <a:latin typeface="Calibri" pitchFamily="34" charset="0"/>
                <a:cs typeface="Calibri" pitchFamily="34" charset="0"/>
              </a:rPr>
              <a:t>che saranno seguite in </a:t>
            </a:r>
            <a:r>
              <a:rPr lang="it-IT" sz="2000" dirty="0">
                <a:latin typeface="Calibri" pitchFamily="34" charset="0"/>
                <a:cs typeface="Calibri" pitchFamily="34" charset="0"/>
              </a:rPr>
              <a:t>maniera assidua e con interventi mirati per cercare di ridurre il fenomeno della dispersione, anche attraverso interventi preventivi e di sostegno ai docenti.</a:t>
            </a:r>
          </a:p>
          <a:p>
            <a:pPr marL="0" indent="0">
              <a:buNone/>
            </a:pPr>
            <a:r>
              <a:rPr lang="it-IT" sz="2000" dirty="0" smtClean="0"/>
              <a:t> </a:t>
            </a:r>
            <a:endParaRPr lang="it-IT" sz="2000" dirty="0"/>
          </a:p>
        </p:txBody>
      </p:sp>
      <p:sp>
        <p:nvSpPr>
          <p:cNvPr id="3" name="Titolo 2"/>
          <p:cNvSpPr>
            <a:spLocks noGrp="1"/>
          </p:cNvSpPr>
          <p:nvPr>
            <p:ph type="title"/>
          </p:nvPr>
        </p:nvSpPr>
        <p:spPr/>
        <p:txBody>
          <a:bodyPr>
            <a:normAutofit fontScale="90000"/>
          </a:bodyPr>
          <a:lstStyle/>
          <a:p>
            <a:r>
              <a:rPr lang="it-IT" dirty="0">
                <a:solidFill>
                  <a:srgbClr val="FFFF00"/>
                </a:solidFill>
              </a:rPr>
              <a:t>Criteri per l’individuazione delle scuole</a:t>
            </a:r>
          </a:p>
        </p:txBody>
      </p:sp>
    </p:spTree>
    <p:extLst>
      <p:ext uri="{BB962C8B-B14F-4D97-AF65-F5344CB8AC3E}">
        <p14:creationId xmlns:p14="http://schemas.microsoft.com/office/powerpoint/2010/main" val="2067872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a:bodyPr>
          <a:lstStyle/>
          <a:p>
            <a:pPr algn="just"/>
            <a:r>
              <a:rPr lang="it-IT" sz="1900" dirty="0">
                <a:latin typeface="Calibri" pitchFamily="34" charset="0"/>
                <a:cs typeface="Calibri" pitchFamily="34" charset="0"/>
              </a:rPr>
              <a:t>I criteri per l’individuazione di tali istituzioni scolastiche sono stati:</a:t>
            </a:r>
          </a:p>
          <a:p>
            <a:pPr algn="just"/>
            <a:r>
              <a:rPr lang="it-IT" sz="1900" dirty="0" smtClean="0">
                <a:latin typeface="Calibri" pitchFamily="34" charset="0"/>
                <a:cs typeface="Calibri" pitchFamily="34" charset="0"/>
              </a:rPr>
              <a:t>-Trend  </a:t>
            </a:r>
            <a:r>
              <a:rPr lang="it-IT" sz="1900" dirty="0">
                <a:latin typeface="Calibri" pitchFamily="34" charset="0"/>
                <a:cs typeface="Calibri" pitchFamily="34" charset="0"/>
              </a:rPr>
              <a:t>triennale dell’ indice di dispersione scolastica, calcolato  rispetto alla media regionale;</a:t>
            </a:r>
          </a:p>
          <a:p>
            <a:pPr algn="just"/>
            <a:r>
              <a:rPr lang="it-IT" sz="1900" dirty="0" smtClean="0">
                <a:latin typeface="Calibri" pitchFamily="34" charset="0"/>
                <a:cs typeface="Calibri" pitchFamily="34" charset="0"/>
              </a:rPr>
              <a:t>-Inserimento </a:t>
            </a:r>
            <a:r>
              <a:rPr lang="it-IT" sz="1900" dirty="0">
                <a:latin typeface="Calibri" pitchFamily="34" charset="0"/>
                <a:cs typeface="Calibri" pitchFamily="34" charset="0"/>
              </a:rPr>
              <a:t>di tutti gli Istituti tecnici e professionali;  </a:t>
            </a:r>
          </a:p>
          <a:p>
            <a:pPr marL="0" indent="0" algn="just">
              <a:buNone/>
            </a:pPr>
            <a:r>
              <a:rPr lang="it-IT" sz="1900" dirty="0">
                <a:latin typeface="Calibri" pitchFamily="34" charset="0"/>
                <a:cs typeface="Calibri" pitchFamily="34" charset="0"/>
              </a:rPr>
              <a:t>Individuate tali istituzioni, delle quali vengono indicati i distretti e codici di avviamento postale, sarà cura dei referenti provinciali definire gli inserimenti delle stesse nei singoli Osservatori.  </a:t>
            </a:r>
          </a:p>
          <a:p>
            <a:pPr marL="0" indent="0" algn="just">
              <a:buNone/>
            </a:pPr>
            <a:r>
              <a:rPr lang="it-IT" sz="1900" dirty="0">
                <a:latin typeface="Calibri" pitchFamily="34" charset="0"/>
                <a:cs typeface="Calibri" pitchFamily="34" charset="0"/>
              </a:rPr>
              <a:t>La restante parte di scuole sarà seguita dall’operatore “a consulenza”, eventuali altri istituti, che necessitino di un’attenzione specifica, saranno inseriti dai referenti provinciali, previo accordo con i coordinatori.</a:t>
            </a:r>
          </a:p>
          <a:p>
            <a:endParaRPr lang="it-IT" dirty="0"/>
          </a:p>
          <a:p>
            <a:endParaRPr lang="it-IT" dirty="0"/>
          </a:p>
        </p:txBody>
      </p:sp>
    </p:spTree>
    <p:extLst>
      <p:ext uri="{BB962C8B-B14F-4D97-AF65-F5344CB8AC3E}">
        <p14:creationId xmlns:p14="http://schemas.microsoft.com/office/powerpoint/2010/main" val="1074519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67544" y="260648"/>
            <a:ext cx="8229600" cy="894928"/>
          </a:xfrm>
        </p:spPr>
        <p:txBody>
          <a:bodyPr/>
          <a:lstStyle/>
          <a:p>
            <a:pPr algn="ctr"/>
            <a:r>
              <a:rPr lang="it-IT" dirty="0" smtClean="0">
                <a:solidFill>
                  <a:srgbClr val="FFFF00"/>
                </a:solidFill>
              </a:rPr>
              <a:t>QUADRO COMPLESSIVO</a:t>
            </a:r>
            <a:endParaRPr lang="it-IT" dirty="0">
              <a:solidFill>
                <a:srgbClr val="FFFF00"/>
              </a:solidFill>
            </a:endParaRPr>
          </a:p>
        </p:txBody>
      </p:sp>
      <p:graphicFrame>
        <p:nvGraphicFramePr>
          <p:cNvPr id="6" name="Tabella 5"/>
          <p:cNvGraphicFramePr>
            <a:graphicFrameLocks noGrp="1"/>
          </p:cNvGraphicFramePr>
          <p:nvPr>
            <p:extLst>
              <p:ext uri="{D42A27DB-BD31-4B8C-83A1-F6EECF244321}">
                <p14:modId xmlns:p14="http://schemas.microsoft.com/office/powerpoint/2010/main" val="383061105"/>
              </p:ext>
            </p:extLst>
          </p:nvPr>
        </p:nvGraphicFramePr>
        <p:xfrm>
          <a:off x="971600" y="1700808"/>
          <a:ext cx="7488832" cy="4155123"/>
        </p:xfrm>
        <a:graphic>
          <a:graphicData uri="http://schemas.openxmlformats.org/drawingml/2006/table">
            <a:tbl>
              <a:tblPr firstRow="1" firstCol="1" bandRow="1">
                <a:tableStyleId>{5C22544A-7EE6-4342-B048-85BDC9FD1C3A}</a:tableStyleId>
              </a:tblPr>
              <a:tblGrid>
                <a:gridCol w="809876"/>
                <a:gridCol w="1482577"/>
                <a:gridCol w="961001"/>
                <a:gridCol w="1036951"/>
                <a:gridCol w="1008275"/>
                <a:gridCol w="1095076"/>
                <a:gridCol w="1095076"/>
              </a:tblGrid>
              <a:tr h="2232249">
                <a:tc>
                  <a:txBody>
                    <a:bodyPr/>
                    <a:lstStyle/>
                    <a:p>
                      <a:pPr>
                        <a:lnSpc>
                          <a:spcPct val="107000"/>
                        </a:lnSpc>
                        <a:spcAft>
                          <a:spcPts val="0"/>
                        </a:spcAft>
                      </a:pPr>
                      <a:r>
                        <a:rPr lang="it-IT" sz="1100">
                          <a:effectLst/>
                        </a:rPr>
                        <a:t>Provincia</a:t>
                      </a:r>
                      <a:endParaRPr lang="it-IT" sz="1100">
                        <a:effectLst/>
                        <a:latin typeface="Calibri"/>
                        <a:ea typeface="Calibri"/>
                        <a:cs typeface="Times New Roman"/>
                      </a:endParaRPr>
                    </a:p>
                  </a:txBody>
                  <a:tcPr marL="44450" marR="44450" marT="0" marB="0"/>
                </a:tc>
                <a:tc>
                  <a:txBody>
                    <a:bodyPr/>
                    <a:lstStyle/>
                    <a:p>
                      <a:pPr>
                        <a:lnSpc>
                          <a:spcPct val="107000"/>
                        </a:lnSpc>
                        <a:spcAft>
                          <a:spcPts val="0"/>
                        </a:spcAft>
                      </a:pPr>
                      <a:r>
                        <a:rPr lang="it-IT" sz="1100">
                          <a:effectLst/>
                        </a:rPr>
                        <a:t>Numero istituzioni scolastiche per provincia a.s. 2020/21 (escluso le sottodimensionate)</a:t>
                      </a:r>
                      <a:endParaRPr lang="it-IT" sz="1100">
                        <a:effectLst/>
                        <a:latin typeface="Calibri"/>
                        <a:ea typeface="Calibri"/>
                        <a:cs typeface="Times New Roman"/>
                      </a:endParaRPr>
                    </a:p>
                  </a:txBody>
                  <a:tcPr marL="44450" marR="44450" marT="0" marB="0"/>
                </a:tc>
                <a:tc>
                  <a:txBody>
                    <a:bodyPr/>
                    <a:lstStyle/>
                    <a:p>
                      <a:pPr>
                        <a:lnSpc>
                          <a:spcPct val="107000"/>
                        </a:lnSpc>
                        <a:spcAft>
                          <a:spcPts val="0"/>
                        </a:spcAft>
                      </a:pPr>
                      <a:r>
                        <a:rPr lang="it-IT" sz="1100">
                          <a:effectLst/>
                        </a:rPr>
                        <a:t>Numero di Osservatori</a:t>
                      </a:r>
                    </a:p>
                    <a:p>
                      <a:pPr>
                        <a:lnSpc>
                          <a:spcPct val="107000"/>
                        </a:lnSpc>
                        <a:spcAft>
                          <a:spcPts val="0"/>
                        </a:spcAft>
                      </a:pPr>
                      <a:r>
                        <a:rPr lang="it-IT" sz="1100">
                          <a:effectLst/>
                        </a:rPr>
                        <a:t>per provincia</a:t>
                      </a:r>
                      <a:endParaRPr lang="it-IT" sz="1100">
                        <a:effectLst/>
                        <a:latin typeface="Calibri"/>
                        <a:ea typeface="Calibri"/>
                        <a:cs typeface="Times New Roman"/>
                      </a:endParaRPr>
                    </a:p>
                  </a:txBody>
                  <a:tcPr marL="44450" marR="44450" marT="0" marB="0"/>
                </a:tc>
                <a:tc>
                  <a:txBody>
                    <a:bodyPr/>
                    <a:lstStyle/>
                    <a:p>
                      <a:pPr>
                        <a:lnSpc>
                          <a:spcPct val="107000"/>
                        </a:lnSpc>
                        <a:spcAft>
                          <a:spcPts val="0"/>
                        </a:spcAft>
                      </a:pPr>
                      <a:r>
                        <a:rPr lang="it-IT" sz="1100">
                          <a:effectLst/>
                        </a:rPr>
                        <a:t>Numero di istituti superiori </a:t>
                      </a:r>
                    </a:p>
                    <a:p>
                      <a:pPr>
                        <a:lnSpc>
                          <a:spcPct val="107000"/>
                        </a:lnSpc>
                        <a:spcAft>
                          <a:spcPts val="0"/>
                        </a:spcAft>
                      </a:pPr>
                      <a:r>
                        <a:rPr lang="it-IT" sz="1100">
                          <a:effectLst/>
                        </a:rPr>
                        <a:t>Tecnici e professionali nella provincia individuati</a:t>
                      </a:r>
                    </a:p>
                    <a:p>
                      <a:pPr>
                        <a:lnSpc>
                          <a:spcPct val="107000"/>
                        </a:lnSpc>
                        <a:spcAft>
                          <a:spcPts val="0"/>
                        </a:spcAft>
                      </a:pPr>
                      <a:r>
                        <a:rPr lang="it-IT" sz="1100">
                          <a:effectLst/>
                        </a:rPr>
                        <a:t>quali aree prioritarie d’intervento</a:t>
                      </a:r>
                      <a:endParaRPr lang="it-IT" sz="1100">
                        <a:effectLst/>
                        <a:latin typeface="Calibri"/>
                        <a:ea typeface="Calibri"/>
                        <a:cs typeface="Times New Roman"/>
                      </a:endParaRPr>
                    </a:p>
                  </a:txBody>
                  <a:tcPr marL="44450" marR="44450" marT="0" marB="0"/>
                </a:tc>
                <a:tc>
                  <a:txBody>
                    <a:bodyPr/>
                    <a:lstStyle/>
                    <a:p>
                      <a:pPr>
                        <a:lnSpc>
                          <a:spcPct val="107000"/>
                        </a:lnSpc>
                        <a:spcAft>
                          <a:spcPts val="0"/>
                        </a:spcAft>
                      </a:pPr>
                      <a:r>
                        <a:rPr lang="it-IT" sz="1100">
                          <a:effectLst/>
                        </a:rPr>
                        <a:t>*Numero di scuole individuate</a:t>
                      </a:r>
                    </a:p>
                    <a:p>
                      <a:pPr>
                        <a:lnSpc>
                          <a:spcPct val="107000"/>
                        </a:lnSpc>
                        <a:spcAft>
                          <a:spcPts val="0"/>
                        </a:spcAft>
                      </a:pPr>
                      <a:r>
                        <a:rPr lang="it-IT" sz="1100">
                          <a:effectLst/>
                        </a:rPr>
                        <a:t>nella provincia quali aree prioritarie d’intervento</a:t>
                      </a:r>
                    </a:p>
                    <a:p>
                      <a:pPr>
                        <a:lnSpc>
                          <a:spcPct val="107000"/>
                        </a:lnSpc>
                        <a:spcAft>
                          <a:spcPts val="0"/>
                        </a:spcAft>
                      </a:pPr>
                      <a:r>
                        <a:rPr lang="it-IT" sz="1100">
                          <a:effectLst/>
                        </a:rPr>
                        <a:t>nel primo ciclo </a:t>
                      </a:r>
                      <a:endParaRPr lang="it-IT" sz="1100">
                        <a:effectLst/>
                        <a:latin typeface="Calibri"/>
                        <a:ea typeface="Calibri"/>
                        <a:cs typeface="Times New Roman"/>
                      </a:endParaRPr>
                    </a:p>
                  </a:txBody>
                  <a:tcPr marL="44450" marR="44450" marT="0" marB="0"/>
                </a:tc>
                <a:tc>
                  <a:txBody>
                    <a:bodyPr/>
                    <a:lstStyle/>
                    <a:p>
                      <a:pPr>
                        <a:lnSpc>
                          <a:spcPct val="107000"/>
                        </a:lnSpc>
                        <a:spcAft>
                          <a:spcPts val="0"/>
                        </a:spcAft>
                      </a:pPr>
                      <a:r>
                        <a:rPr lang="it-IT" sz="1100">
                          <a:effectLst/>
                        </a:rPr>
                        <a:t>Rapporto </a:t>
                      </a:r>
                    </a:p>
                    <a:p>
                      <a:pPr>
                        <a:lnSpc>
                          <a:spcPct val="107000"/>
                        </a:lnSpc>
                        <a:spcAft>
                          <a:spcPts val="0"/>
                        </a:spcAft>
                      </a:pPr>
                      <a:r>
                        <a:rPr lang="it-IT" sz="1100">
                          <a:effectLst/>
                        </a:rPr>
                        <a:t>Scuole per singolo operatore per consulenza </a:t>
                      </a:r>
                    </a:p>
                    <a:p>
                      <a:pPr>
                        <a:lnSpc>
                          <a:spcPct val="107000"/>
                        </a:lnSpc>
                        <a:spcAft>
                          <a:spcPts val="0"/>
                        </a:spcAft>
                      </a:pPr>
                      <a:r>
                        <a:rPr lang="it-IT" sz="1100">
                          <a:effectLst/>
                        </a:rPr>
                        <a:t> </a:t>
                      </a:r>
                      <a:endParaRPr lang="it-IT" sz="1100">
                        <a:effectLst/>
                        <a:latin typeface="Calibri"/>
                        <a:ea typeface="Calibri"/>
                        <a:cs typeface="Times New Roman"/>
                      </a:endParaRPr>
                    </a:p>
                  </a:txBody>
                  <a:tcPr marL="44450" marR="44450" marT="0" marB="0"/>
                </a:tc>
                <a:tc>
                  <a:txBody>
                    <a:bodyPr/>
                    <a:lstStyle/>
                    <a:p>
                      <a:pPr>
                        <a:lnSpc>
                          <a:spcPct val="107000"/>
                        </a:lnSpc>
                        <a:spcAft>
                          <a:spcPts val="0"/>
                        </a:spcAft>
                      </a:pPr>
                      <a:r>
                        <a:rPr lang="it-IT" sz="1100">
                          <a:effectLst/>
                        </a:rPr>
                        <a:t>Rapporto Scuole per singolo operatore in aree prioritarie d’intervento</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Ag</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74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9</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7 </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37 </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Cl</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47</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7</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 9</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Ct</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dirty="0">
                          <a:effectLst/>
                        </a:rPr>
                        <a:t>178</a:t>
                      </a:r>
                      <a:endParaRPr lang="it-IT" sz="1100" dirty="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dirty="0">
                          <a:effectLst/>
                        </a:rPr>
                        <a:t>8</a:t>
                      </a:r>
                      <a:endParaRPr lang="it-IT" sz="1100" dirty="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28</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20</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6</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En</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34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17</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6</a:t>
                      </a:r>
                      <a:endParaRPr lang="it-IT" sz="1100">
                        <a:effectLst/>
                        <a:latin typeface="Calibri"/>
                        <a:ea typeface="Calibri"/>
                        <a:cs typeface="Times New Roman"/>
                      </a:endParaRPr>
                    </a:p>
                  </a:txBody>
                  <a:tcPr marL="44450" marR="44450" marT="0" marB="0"/>
                </a:tc>
              </a:tr>
              <a:tr h="258848">
                <a:tc>
                  <a:txBody>
                    <a:bodyPr/>
                    <a:lstStyle/>
                    <a:p>
                      <a:pPr algn="just">
                        <a:lnSpc>
                          <a:spcPct val="107000"/>
                        </a:lnSpc>
                        <a:spcAft>
                          <a:spcPts val="0"/>
                        </a:spcAft>
                      </a:pPr>
                      <a:r>
                        <a:rPr lang="it-IT" sz="1100">
                          <a:effectLst/>
                        </a:rPr>
                        <a:t>Me</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96</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14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24</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6</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Rg</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52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9</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26</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8/9</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Sr</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70</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5</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11</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35</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8</a:t>
                      </a:r>
                      <a:endParaRPr lang="it-IT" sz="1100">
                        <a:effectLst/>
                        <a:latin typeface="Calibri"/>
                        <a:ea typeface="Calibri"/>
                        <a:cs typeface="Times New Roman"/>
                      </a:endParaRPr>
                    </a:p>
                  </a:txBody>
                  <a:tcPr marL="44450" marR="44450" marT="0" marB="0"/>
                </a:tc>
              </a:tr>
              <a:tr h="237718">
                <a:tc>
                  <a:txBody>
                    <a:bodyPr/>
                    <a:lstStyle/>
                    <a:p>
                      <a:pPr algn="just">
                        <a:lnSpc>
                          <a:spcPct val="107000"/>
                        </a:lnSpc>
                        <a:spcAft>
                          <a:spcPts val="0"/>
                        </a:spcAft>
                      </a:pPr>
                      <a:r>
                        <a:rPr lang="it-IT" sz="1100">
                          <a:effectLst/>
                        </a:rPr>
                        <a:t>Tp</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70</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2</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9</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11</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a:effectLst/>
                        </a:rPr>
                        <a:t>35</a:t>
                      </a:r>
                      <a:endParaRPr lang="it-IT" sz="1100">
                        <a:effectLst/>
                        <a:latin typeface="Calibri"/>
                        <a:ea typeface="Calibri"/>
                        <a:cs typeface="Times New Roman"/>
                      </a:endParaRPr>
                    </a:p>
                  </a:txBody>
                  <a:tcPr marL="44450" marR="44450" marT="0" marB="0"/>
                </a:tc>
                <a:tc>
                  <a:txBody>
                    <a:bodyPr/>
                    <a:lstStyle/>
                    <a:p>
                      <a:pPr algn="just">
                        <a:lnSpc>
                          <a:spcPct val="107000"/>
                        </a:lnSpc>
                        <a:spcAft>
                          <a:spcPts val="0"/>
                        </a:spcAft>
                      </a:pPr>
                      <a:r>
                        <a:rPr lang="it-IT" sz="1100" dirty="0">
                          <a:effectLst/>
                        </a:rPr>
                        <a:t>10</a:t>
                      </a:r>
                      <a:endParaRPr lang="it-IT" sz="1100" dirty="0">
                        <a:effectLst/>
                        <a:latin typeface="Calibri"/>
                        <a:ea typeface="Calibri"/>
                        <a:cs typeface="Times New Roman"/>
                      </a:endParaRPr>
                    </a:p>
                  </a:txBody>
                  <a:tcPr marL="44450" marR="44450" marT="0" marB="0"/>
                </a:tc>
              </a:tr>
            </a:tbl>
          </a:graphicData>
        </a:graphic>
      </p:graphicFrame>
    </p:spTree>
    <p:extLst>
      <p:ext uri="{BB962C8B-B14F-4D97-AF65-F5344CB8AC3E}">
        <p14:creationId xmlns:p14="http://schemas.microsoft.com/office/powerpoint/2010/main" val="3385237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a:bodyPr>
          <a:lstStyle/>
          <a:p>
            <a:pPr marL="0" indent="0" algn="just">
              <a:buNone/>
            </a:pPr>
            <a:r>
              <a:rPr lang="it-IT" sz="1800" dirty="0">
                <a:latin typeface="Calibri" pitchFamily="34" charset="0"/>
                <a:cs typeface="Calibri" pitchFamily="34" charset="0"/>
              </a:rPr>
              <a:t>Con nota </a:t>
            </a:r>
            <a:r>
              <a:rPr lang="it-IT" sz="1800" dirty="0" err="1">
                <a:latin typeface="Calibri" pitchFamily="34" charset="0"/>
                <a:cs typeface="Calibri" pitchFamily="34" charset="0"/>
              </a:rPr>
              <a:t>prot</a:t>
            </a:r>
            <a:r>
              <a:rPr lang="it-IT" sz="1800" dirty="0" smtClean="0">
                <a:latin typeface="Calibri" pitchFamily="34" charset="0"/>
                <a:cs typeface="Calibri" pitchFamily="34" charset="0"/>
              </a:rPr>
              <a:t>. nr</a:t>
            </a:r>
            <a:r>
              <a:rPr lang="it-IT" sz="1800" dirty="0">
                <a:latin typeface="Calibri" pitchFamily="34" charset="0"/>
                <a:cs typeface="Calibri" pitchFamily="34" charset="0"/>
              </a:rPr>
              <a:t>. 10478 del 5.05.2021 l’USR per la Sicilia ha avviato un monitoraggio regionale rivolto alle istituzioni scolastiche di tutte </a:t>
            </a:r>
            <a:r>
              <a:rPr lang="it-IT" sz="1800" dirty="0" smtClean="0">
                <a:latin typeface="Calibri" pitchFamily="34" charset="0"/>
                <a:cs typeface="Calibri" pitchFamily="34" charset="0"/>
              </a:rPr>
              <a:t>le province </a:t>
            </a:r>
            <a:r>
              <a:rPr lang="it-IT" sz="1800" dirty="0">
                <a:latin typeface="Calibri" pitchFamily="34" charset="0"/>
                <a:cs typeface="Calibri" pitchFamily="34" charset="0"/>
              </a:rPr>
              <a:t>sedi degli Osservatori scolastici per la Dispersione scolastica. Tenendo conto di quanto evidenziato dagli stessi Dirigenti, sono quindi stati definiti i profili e gli adempimenti da porre in essere per il corretto funzionamento dei rispettivi Osservatori che questo Ufficio ritiene di adottare anche ai fini di un efficace coordinamento del </a:t>
            </a:r>
            <a:r>
              <a:rPr lang="it-IT" sz="1800" dirty="0" smtClean="0">
                <a:latin typeface="Calibri" pitchFamily="34" charset="0"/>
                <a:cs typeface="Calibri" pitchFamily="34" charset="0"/>
              </a:rPr>
              <a:t>servizio</a:t>
            </a:r>
            <a:r>
              <a:rPr lang="it-IT" sz="1800" dirty="0">
                <a:latin typeface="Calibri" pitchFamily="34" charset="0"/>
                <a:cs typeface="Calibri" pitchFamily="34" charset="0"/>
              </a:rPr>
              <a:t>.</a:t>
            </a:r>
            <a:endParaRPr lang="it-IT" sz="1800" dirty="0" smtClean="0">
              <a:latin typeface="Calibri" pitchFamily="34" charset="0"/>
              <a:cs typeface="Calibri" pitchFamily="34" charset="0"/>
            </a:endParaRPr>
          </a:p>
          <a:p>
            <a:pPr algn="just"/>
            <a:r>
              <a:rPr lang="it-IT" sz="1800" dirty="0" smtClean="0">
                <a:latin typeface="Calibri" pitchFamily="34" charset="0"/>
                <a:cs typeface="Calibri" pitchFamily="34" charset="0"/>
              </a:rPr>
              <a:t>Costituire</a:t>
            </a:r>
            <a:r>
              <a:rPr lang="it-IT" sz="1800" dirty="0">
                <a:latin typeface="Calibri" pitchFamily="34" charset="0"/>
                <a:cs typeface="Calibri" pitchFamily="34" charset="0"/>
              </a:rPr>
              <a:t>, a inizio anno scolastico, il gruppo delle scuole sul territorio, definendo le modalità di comunicazione, elaborando e condividendo le azioni di miglioramento e di sviluppo, sia per le scuole individuate quali destinatarie di azioni prioritarie che per quelle oggetto di eventuale consulenza.</a:t>
            </a:r>
          </a:p>
          <a:p>
            <a:pPr algn="just"/>
            <a:r>
              <a:rPr lang="it-IT" sz="1800" dirty="0">
                <a:latin typeface="Calibri" pitchFamily="34" charset="0"/>
                <a:cs typeface="Calibri" pitchFamily="34" charset="0"/>
              </a:rPr>
              <a:t> Ciascun Osservatorio organizza, pertanto, un primo incontro delle scuole del territorio di riferimento, alla presenza del Referente regionale/provinciale (incaricato dal Dirigente di ambito) e degli operatori, per costituire il gruppo e illustrare compiti e obiettivi. </a:t>
            </a:r>
          </a:p>
          <a:p>
            <a:pPr algn="just"/>
            <a:endParaRPr lang="it-IT" sz="1800" dirty="0">
              <a:latin typeface="Calibri" pitchFamily="34" charset="0"/>
              <a:cs typeface="Calibri" pitchFamily="34" charset="0"/>
            </a:endParaRPr>
          </a:p>
        </p:txBody>
      </p:sp>
      <p:sp>
        <p:nvSpPr>
          <p:cNvPr id="3" name="Titolo 2"/>
          <p:cNvSpPr>
            <a:spLocks noGrp="1"/>
          </p:cNvSpPr>
          <p:nvPr>
            <p:ph type="title"/>
          </p:nvPr>
        </p:nvSpPr>
        <p:spPr/>
        <p:txBody>
          <a:bodyPr>
            <a:normAutofit fontScale="90000"/>
          </a:bodyPr>
          <a:lstStyle/>
          <a:p>
            <a:pPr algn="ctr"/>
            <a:r>
              <a:rPr lang="it-IT" dirty="0">
                <a:solidFill>
                  <a:srgbClr val="FFFF00"/>
                </a:solidFill>
              </a:rPr>
              <a:t>COMPITI DEI DIRIGENTI COORDINATORI </a:t>
            </a:r>
          </a:p>
        </p:txBody>
      </p:sp>
    </p:spTree>
    <p:extLst>
      <p:ext uri="{BB962C8B-B14F-4D97-AF65-F5344CB8AC3E}">
        <p14:creationId xmlns:p14="http://schemas.microsoft.com/office/powerpoint/2010/main" val="285823942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arta">
  <a:themeElements>
    <a:clrScheme name="Carta">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arta">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arta">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1236</TotalTime>
  <Words>1744</Words>
  <Application>Microsoft Office PowerPoint</Application>
  <PresentationFormat>Presentazione su schermo (4:3)</PresentationFormat>
  <Paragraphs>121</Paragraphs>
  <Slides>12</Slides>
  <Notes>0</Notes>
  <HiddenSlides>0</HiddenSlides>
  <MMClips>0</MMClips>
  <ScaleCrop>false</ScaleCrop>
  <HeadingPairs>
    <vt:vector size="4" baseType="variant">
      <vt:variant>
        <vt:lpstr>Tema</vt:lpstr>
      </vt:variant>
      <vt:variant>
        <vt:i4>1</vt:i4>
      </vt:variant>
      <vt:variant>
        <vt:lpstr>Titoli diapositive</vt:lpstr>
      </vt:variant>
      <vt:variant>
        <vt:i4>12</vt:i4>
      </vt:variant>
    </vt:vector>
  </HeadingPairs>
  <TitlesOfParts>
    <vt:vector size="13" baseType="lpstr">
      <vt:lpstr>Carta</vt:lpstr>
      <vt:lpstr>Piano per la dispersione a.s.2021/22</vt:lpstr>
      <vt:lpstr>Linee guida degli Osservatori</vt:lpstr>
      <vt:lpstr> GLI OPERATORI PSICOPEDAGOGICI TERRITORIALI </vt:lpstr>
      <vt:lpstr>COMPITI DEGLI OPERATORI</vt:lpstr>
      <vt:lpstr>LIVELLO DI INTERVENTO PER TERRITORIO:</vt:lpstr>
      <vt:lpstr>Criteri per l’individuazione delle scuole</vt:lpstr>
      <vt:lpstr>Presentazione standard di PowerPoint</vt:lpstr>
      <vt:lpstr>QUADRO COMPLESSIVO</vt:lpstr>
      <vt:lpstr>COMPITI DEI DIRIGENTI COORDINATORI </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Piano per la dispersione a.s.2021/22</dc:title>
  <dc:creator>USR</dc:creator>
  <cp:lastModifiedBy>USR</cp:lastModifiedBy>
  <cp:revision>27</cp:revision>
  <dcterms:created xsi:type="dcterms:W3CDTF">2021-08-04T17:36:32Z</dcterms:created>
  <dcterms:modified xsi:type="dcterms:W3CDTF">2021-09-07T11:34:25Z</dcterms:modified>
</cp:coreProperties>
</file>